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media/image26.png" ContentType="image/png"/>
  <Override PartName="/ppt/media/image25.png" ContentType="image/png"/>
  <Override PartName="/ppt/media/image24.png" ContentType="image/png"/>
  <Override PartName="/ppt/media/image11.jpeg" ContentType="image/jpeg"/>
  <Override PartName="/ppt/media/image33.jpeg" ContentType="image/jpeg"/>
  <Override PartName="/ppt/media/image27.png" ContentType="image/png"/>
  <Override PartName="/ppt/media/image5.jpeg" ContentType="image/jpeg"/>
  <Override PartName="/ppt/media/image29.png" ContentType="image/png"/>
  <Override PartName="/ppt/media/image6.png" ContentType="image/png"/>
  <Override PartName="/ppt/media/image31.png" ContentType="image/png"/>
  <Override PartName="/ppt/media/image4.png" ContentType="image/png"/>
  <Override PartName="/ppt/media/image12.jpeg" ContentType="image/jpeg"/>
  <Override PartName="/ppt/media/image13.png" ContentType="image/png"/>
  <Override PartName="/ppt/media/image28.png" ContentType="image/png"/>
  <Override PartName="/ppt/media/image7.jpeg" ContentType="image/jpeg"/>
  <Override PartName="/ppt/media/image8.png" ContentType="image/png"/>
  <Override PartName="/ppt/media/image9.jpeg" ContentType="image/jpeg"/>
  <Override PartName="/ppt/media/image32.png" ContentType="image/png"/>
  <Override PartName="/ppt/media/image1.jpeg" ContentType="image/jpeg"/>
  <Override PartName="/ppt/media/image30.png" ContentType="image/png"/>
  <Override PartName="/ppt/media/image3.jpeg" ContentType="image/jpeg"/>
  <Override PartName="/ppt/media/image20.png" ContentType="image/png"/>
  <Override PartName="/ppt/media/image2.jpeg" ContentType="image/jpeg"/>
  <Override PartName="/ppt/media/image10.jpeg" ContentType="image/jpeg"/>
  <Override PartName="/ppt/media/image14.png" ContentType="image/png"/>
  <Override PartName="/ppt/media/image16.png" ContentType="image/png"/>
  <Override PartName="/ppt/media/image17.png" ContentType="image/png"/>
  <Override PartName="/ppt/media/image15.png" ContentType="image/png"/>
  <Override PartName="/ppt/media/image18.jpeg" ContentType="image/jpeg"/>
  <Override PartName="/ppt/media/image19.png" ContentType="image/png"/>
  <Override PartName="/ppt/media/image21.png" ContentType="image/png"/>
  <Override PartName="/ppt/media/image22.png" ContentType="image/png"/>
  <Override PartName="/ppt/media/image23.png" ContentType="image/pn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charts/chart12.xml" ContentType="application/vnd.openxmlformats-officedocument.drawingml.chart+xml"/>
  <Override PartName="/ppt/charts/chart11.xml" ContentType="application/vnd.openxmlformats-officedocument.drawingml.chart+xml"/>
  <Override PartName="/ppt/charts/chart15.xml" ContentType="application/vnd.openxmlformats-officedocument.drawingml.chart+xml"/>
  <Override PartName="/ppt/charts/chart3.xml" ContentType="application/vnd.openxmlformats-officedocument.drawingml.chart+xml"/>
  <Override PartName="/ppt/charts/chart14.xml" ContentType="application/vnd.openxmlformats-officedocument.drawingml.chart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charts/chart1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27.xml.rels" ContentType="application/vnd.openxmlformats-package.relationships+xml"/>
  <Override PartName="/ppt/slides/_rels/slide9.xml.rels" ContentType="application/vnd.openxmlformats-package.relationships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rgbClr val="f6f8fc"/>
                </a:gs>
                <a:gs pos="100000">
                  <a:srgbClr val="abc0e4"/>
                </a:gs>
              </a:gsLst>
              <a:lin ang="5400000"/>
            </a:gradFill>
            <a:ln w="0">
              <a:noFill/>
            </a:ln>
          </c:spPr>
          <c:invertIfNegative val="0"/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2021 год</c:v>
                </c:pt>
                <c:pt idx="1">
                  <c:v>2020 год</c:v>
                </c:pt>
                <c:pt idx="2">
                  <c:v>2019 год</c:v>
                </c:pt>
                <c:pt idx="3">
                  <c:v>к 2030 году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828000000</c:v>
                </c:pt>
                <c:pt idx="1">
                  <c:v>782000000</c:v>
                </c:pt>
                <c:pt idx="2">
                  <c:v>678000000</c:v>
                </c:pt>
                <c:pt idx="3">
                  <c:v>670000000</c:v>
                </c:pt>
              </c:numCache>
            </c:numRef>
          </c:val>
        </c:ser>
        <c:gapWidth val="219"/>
        <c:overlap val="-27"/>
        <c:axId val="34089500"/>
        <c:axId val="18914730"/>
      </c:barChart>
      <c:catAx>
        <c:axId val="340895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16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18914730"/>
        <c:crosses val="autoZero"/>
        <c:auto val="1"/>
        <c:lblAlgn val="ctr"/>
        <c:lblOffset val="100"/>
        <c:noMultiLvlLbl val="0"/>
      </c:catAx>
      <c:valAx>
        <c:axId val="18914730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34089500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62" spc="-1" strike="noStrike">
                <a:solidFill>
                  <a:srgbClr val="ffffff"/>
                </a:solidFill>
                <a:latin typeface="Calibri"/>
              </a:defRPr>
            </a:pPr>
            <a:r>
              <a:rPr b="0" lang="ru-RU" sz="1862" spc="-1" strike="noStrike">
                <a:solidFill>
                  <a:srgbClr val="ffffff"/>
                </a:solidFill>
                <a:latin typeface="Calibri"/>
              </a:rPr>
              <a:t>Республика Беларусь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0834099264705882"/>
          <c:y val="0.164575900563931"/>
          <c:w val="0.820255055147059"/>
          <c:h val="0.577051444354932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Республика Беларусь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00b050"/>
              </a:solidFill>
              <a:ln w="25560">
                <a:noFill/>
              </a:ln>
            </c:spPr>
          </c:dPt>
          <c:dPt>
            <c:idx val="1"/>
            <c:spPr>
              <a:solidFill>
                <a:srgbClr val="9dc3e6"/>
              </a:solidFill>
              <a:ln w="25560">
                <a:noFill/>
              </a:ln>
            </c:spPr>
          </c:dPt>
          <c:dPt>
            <c:idx val="2"/>
            <c:spPr>
              <a:solidFill>
                <a:srgbClr val="ff0000"/>
              </a:solidFill>
              <a:ln w="25560">
                <a:noFill/>
              </a:ln>
            </c:spPr>
          </c:dPt>
          <c:dPt>
            <c:idx val="3"/>
            <c:spPr>
              <a:solidFill>
                <a:srgbClr val="ffc000"/>
              </a:solidFill>
              <a:ln w="25560">
                <a:noFill/>
              </a:ln>
            </c:spPr>
          </c:dPt>
          <c:dLbls>
            <c:numFmt formatCode="0%" sourceLinked="0"/>
            <c:dLbl>
              <c:idx val="0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5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4"/>
                <c:pt idx="0">
                  <c:v>Зерновые и зернобобовые</c:v>
                </c:pt>
                <c:pt idx="1">
                  <c:v>Технические культуры</c:v>
                </c:pt>
                <c:pt idx="2">
                  <c:v>Картофель и овощи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0.44</c:v>
                </c:pt>
                <c:pt idx="1">
                  <c:v>0.097</c:v>
                </c:pt>
                <c:pt idx="2">
                  <c:v>0.005</c:v>
                </c:pt>
                <c:pt idx="3">
                  <c:v>0.458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0889625238681092"/>
          <c:y val="0.773981583682044"/>
          <c:w val="0.822074783822644"/>
          <c:h val="0.221143305915504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62" spc="-1" strike="noStrike">
                <a:solidFill>
                  <a:srgbClr val="ffffff"/>
                </a:solidFill>
                <a:latin typeface="Calibri"/>
              </a:defRPr>
            </a:pPr>
            <a:r>
              <a:rPr b="0" lang="ru-RU" sz="1862" spc="-1" strike="noStrike">
                <a:solidFill>
                  <a:srgbClr val="ffffff"/>
                </a:solidFill>
                <a:latin typeface="Calibri"/>
              </a:rPr>
              <a:t>Витебская область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6455525606469"/>
          <c:w val="0.999939360863501"/>
          <c:h val="0.703908355795148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Республика Беларусь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00b050"/>
              </a:solidFill>
              <a:ln w="25560">
                <a:noFill/>
              </a:ln>
            </c:spPr>
          </c:dPt>
          <c:dPt>
            <c:idx val="1"/>
            <c:spPr>
              <a:solidFill>
                <a:srgbClr val="9dc3e6"/>
              </a:solidFill>
              <a:ln w="25560">
                <a:noFill/>
              </a:ln>
            </c:spPr>
          </c:dPt>
          <c:dLbls>
            <c:numFmt formatCode="0%" sourceLinked="0"/>
            <c:dLbl>
              <c:idx val="0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5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Сельскохозяйственные земли</c:v>
                </c:pt>
                <c:pt idx="1">
                  <c:v>Остальные земли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0.335</c:v>
                </c:pt>
                <c:pt idx="1">
                  <c:v>0.66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0889625238681092"/>
          <c:y val="0.883393369600766"/>
          <c:w val="0.822074783822644"/>
          <c:h val="0.108971114349081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62" spc="-1" strike="noStrike">
                <a:solidFill>
                  <a:srgbClr val="ffffff"/>
                </a:solidFill>
                <a:latin typeface="Calibri"/>
              </a:defRPr>
            </a:pPr>
            <a:r>
              <a:rPr b="0" lang="ru-RU" sz="1862" spc="-1" strike="noStrike">
                <a:solidFill>
                  <a:srgbClr val="ffffff"/>
                </a:solidFill>
                <a:latin typeface="Calibri"/>
              </a:rPr>
              <a:t>Витебская область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083439451822206"/>
          <c:y val="0.164575900563931"/>
          <c:w val="0.820265599417864"/>
          <c:h val="0.577051444354932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Витебская область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00b050"/>
              </a:solidFill>
              <a:ln w="25560">
                <a:noFill/>
              </a:ln>
            </c:spPr>
          </c:dPt>
          <c:dPt>
            <c:idx val="1"/>
            <c:spPr>
              <a:solidFill>
                <a:srgbClr val="9dc3e6"/>
              </a:solidFill>
              <a:ln w="25560">
                <a:noFill/>
              </a:ln>
            </c:spPr>
          </c:dPt>
          <c:dPt>
            <c:idx val="2"/>
            <c:spPr>
              <a:solidFill>
                <a:srgbClr val="92d050"/>
              </a:solidFill>
              <a:ln w="25560">
                <a:noFill/>
              </a:ln>
            </c:spPr>
          </c:dPt>
          <c:dLbls>
            <c:numFmt formatCode="0%" sourceLinked="0"/>
            <c:dLbl>
              <c:idx val="0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5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3"/>
                <c:pt idx="0">
                  <c:v>Сельскохозяйственные организации</c:v>
                </c:pt>
                <c:pt idx="1">
                  <c:v>Крестьянские (фермерские)</c:v>
                </c:pt>
                <c:pt idx="2">
                  <c:v>Личные подсобные и др.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0.877</c:v>
                </c:pt>
                <c:pt idx="1">
                  <c:v>0.04</c:v>
                </c:pt>
                <c:pt idx="2">
                  <c:v>0.08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0889625238681092"/>
          <c:y val="0.773981583682044"/>
          <c:w val="0.822074783822644"/>
          <c:h val="0.221143305915504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62" spc="-1" strike="noStrike">
                <a:solidFill>
                  <a:srgbClr val="ffffff"/>
                </a:solidFill>
                <a:latin typeface="Calibri"/>
              </a:defRPr>
            </a:pPr>
            <a:r>
              <a:rPr b="0" lang="ru-RU" sz="1862" spc="-1" strike="noStrike">
                <a:solidFill>
                  <a:srgbClr val="ffffff"/>
                </a:solidFill>
                <a:latin typeface="Calibri"/>
              </a:rPr>
              <a:t>Витебская область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0834099264705882"/>
          <c:y val="0.164575900563931"/>
          <c:w val="0.820255055147059"/>
          <c:h val="0.577051444354932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Витебская область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00b050"/>
              </a:solidFill>
              <a:ln w="25560">
                <a:noFill/>
              </a:ln>
            </c:spPr>
          </c:dPt>
          <c:dPt>
            <c:idx val="1"/>
            <c:spPr>
              <a:solidFill>
                <a:srgbClr val="9dc3e6"/>
              </a:solidFill>
              <a:ln w="25560">
                <a:noFill/>
              </a:ln>
            </c:spPr>
          </c:dPt>
          <c:dPt>
            <c:idx val="2"/>
            <c:spPr>
              <a:solidFill>
                <a:srgbClr val="ff0000"/>
              </a:solidFill>
              <a:ln w="25560">
                <a:noFill/>
              </a:ln>
            </c:spPr>
          </c:dPt>
          <c:dPt>
            <c:idx val="3"/>
            <c:spPr>
              <a:solidFill>
                <a:srgbClr val="ffc000"/>
              </a:solidFill>
              <a:ln w="25560">
                <a:noFill/>
              </a:ln>
            </c:spPr>
          </c:dPt>
          <c:dLbls>
            <c:numFmt formatCode="0%" sourceLinked="0"/>
            <c:dLbl>
              <c:idx val="0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5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4"/>
                <c:pt idx="0">
                  <c:v>Зерновые и зернобобовые</c:v>
                </c:pt>
                <c:pt idx="1">
                  <c:v>Технические культуры</c:v>
                </c:pt>
                <c:pt idx="2">
                  <c:v>Картофель и овощи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0.47</c:v>
                </c:pt>
                <c:pt idx="1">
                  <c:v>0.11</c:v>
                </c:pt>
                <c:pt idx="2">
                  <c:v>0.005</c:v>
                </c:pt>
                <c:pt idx="3">
                  <c:v>0.41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0889625238681092"/>
          <c:y val="0.773981583682044"/>
          <c:w val="0.822074783822644"/>
          <c:h val="0.221143305915504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ru-RU" sz="2000" spc="-1" strike="noStrike">
                <a:solidFill>
                  <a:srgbClr val="ffffff"/>
                </a:solidFill>
                <a:latin typeface="Calibri"/>
              </a:defRPr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Сельскохозяйственная продукция  
по Республике Беларусь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60437375745527"/>
          <c:w val="0.999936138961619"/>
          <c:h val="0.55275752890067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Сельскохозяйственная продукция  по Республике Беларусь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4472c4"/>
              </a:solidFill>
              <a:ln w="25560">
                <a:noFill/>
              </a:ln>
            </c:spPr>
          </c:dPt>
          <c:dPt>
            <c:idx val="1"/>
            <c:spPr>
              <a:solidFill>
                <a:srgbClr val="ed7d31"/>
              </a:solidFill>
              <a:ln w="25560">
                <a:noFill/>
              </a:ln>
            </c:spPr>
          </c:dPt>
          <c:dPt>
            <c:idx val="2"/>
            <c:spPr>
              <a:solidFill>
                <a:srgbClr val="00b050"/>
              </a:solidFill>
              <a:ln w="25560">
                <a:noFill/>
              </a:ln>
            </c:spPr>
          </c:dPt>
          <c:dLbls>
            <c:numFmt formatCode="0.00%" sourceLinked="0"/>
            <c:dLbl>
              <c:idx val="0"/>
              <c:numFmt formatCode="0.00%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.00%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0.00%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2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3"/>
                <c:pt idx="0">
                  <c:v>Крупные товарные хозяйства</c:v>
                </c:pt>
                <c:pt idx="1">
                  <c:v>Личные подсобные хозяйства</c:v>
                </c:pt>
                <c:pt idx="2">
                  <c:v>Крестьянские (фермерские) хозяйства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0.79</c:v>
                </c:pt>
                <c:pt idx="1">
                  <c:v>0.181</c:v>
                </c:pt>
                <c:pt idx="2">
                  <c:v>0.029</c:v>
                </c:pt>
              </c:numCache>
            </c:numRef>
          </c:val>
        </c:ser>
      </c:pie3DChart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1" sz="1400" spc="-1" strike="noStrike">
              <a:solidFill>
                <a:srgbClr val="ffffff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ru-RU" sz="2000" spc="-1" strike="noStrike">
                <a:solidFill>
                  <a:srgbClr val="ffffff"/>
                </a:solidFill>
                <a:latin typeface="Calibri"/>
              </a:defRPr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Сельскохозяйственная продукция  
по Витебской области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60437375745527"/>
          <c:w val="0.999936138961619"/>
          <c:h val="0.55275752890067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Сельскохозяйственная продукция  по Республике Беларусь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4472c4"/>
              </a:solidFill>
              <a:ln w="25560">
                <a:noFill/>
              </a:ln>
            </c:spPr>
          </c:dPt>
          <c:dPt>
            <c:idx val="1"/>
            <c:spPr>
              <a:solidFill>
                <a:srgbClr val="ed7d31"/>
              </a:solidFill>
              <a:ln w="25560">
                <a:noFill/>
              </a:ln>
            </c:spPr>
          </c:dPt>
          <c:dLbls>
            <c:numFmt formatCode="0.00%" sourceLinked="0"/>
            <c:dLbl>
              <c:idx val="0"/>
              <c:numFmt formatCode="0.00%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.00%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2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Крупные товарные хозяйства</c:v>
                </c:pt>
                <c:pt idx="1">
                  <c:v>Личные и крестьянские хозяйства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0.8</c:v>
                </c:pt>
                <c:pt idx="1">
                  <c:v>0.196</c:v>
                </c:pt>
              </c:numCache>
            </c:numRef>
          </c:val>
        </c:ser>
      </c:pie3DChart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1" sz="1400" spc="-1" strike="noStrike">
              <a:solidFill>
                <a:srgbClr val="ffffff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62" spc="-1" strike="noStrike">
                <a:solidFill>
                  <a:srgbClr val="ffffff"/>
                </a:solidFill>
                <a:latin typeface="Calibri"/>
              </a:defRPr>
            </a:pPr>
            <a:r>
              <a:rPr b="0" lang="ru-RU" sz="1862" spc="-1" strike="noStrike">
                <a:solidFill>
                  <a:srgbClr val="ffffff"/>
                </a:solidFill>
                <a:latin typeface="Calibri"/>
              </a:rPr>
              <a:t>Распространение недоедания, постсоветские страны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распространение недоедания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1" sz="13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Беларусь</c:v>
                </c:pt>
                <c:pt idx="1">
                  <c:v>Армения</c:v>
                </c:pt>
                <c:pt idx="2">
                  <c:v>Молдова</c:v>
                </c:pt>
                <c:pt idx="3">
                  <c:v>Грузия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2.5</c:v>
                </c:pt>
                <c:pt idx="1">
                  <c:v>3.5</c:v>
                </c:pt>
                <c:pt idx="2">
                  <c:v>6.7</c:v>
                </c:pt>
                <c:pt idx="3">
                  <c:v>7.6</c:v>
                </c:pt>
              </c:numCache>
            </c:numRef>
          </c:val>
        </c:ser>
        <c:gapWidth val="219"/>
        <c:overlap val="-27"/>
        <c:axId val="7323679"/>
        <c:axId val="86160618"/>
      </c:barChart>
      <c:catAx>
        <c:axId val="7323679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14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86160618"/>
        <c:crosses val="autoZero"/>
        <c:auto val="1"/>
        <c:lblAlgn val="ctr"/>
        <c:lblOffset val="100"/>
        <c:noMultiLvlLbl val="0"/>
      </c:catAx>
      <c:valAx>
        <c:axId val="86160618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7323679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2000" spc="-1" strike="noStrike">
                <a:solidFill>
                  <a:srgbClr val="ffffff"/>
                </a:solidFill>
                <a:latin typeface="Calibri"/>
              </a:defRPr>
            </a:pPr>
            <a:r>
              <a:rPr b="1" sz="2000" spc="-1" strike="noStrike">
                <a:solidFill>
                  <a:srgbClr val="ffffff"/>
                </a:solidFill>
                <a:latin typeface="Calibri"/>
              </a:rPr>
              <a:t>АФРИКА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АФРИКА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 w="25560">
                <a:noFill/>
              </a:ln>
            </c:spPr>
          </c:dPt>
          <c:dPt>
            <c:idx val="1"/>
            <c:spPr>
              <a:solidFill>
                <a:srgbClr val="92d050"/>
              </a:solidFill>
              <a:ln w="25560">
                <a:noFill/>
              </a:ln>
            </c:spPr>
          </c:dPt>
          <c:dLbls>
            <c:numFmt formatCode="0.00%" sourceLinked="0"/>
            <c:dLbl>
              <c:idx val="0"/>
              <c:numFmt formatCode="0.00%" sourceLinked="0"/>
              <c:txPr>
                <a:bodyPr wrap="square"/>
                <a:lstStyle/>
                <a:p>
                  <a:pPr>
                    <a:defRPr b="1" sz="14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.00%" sourceLinked="0"/>
              <c:txPr>
                <a:bodyPr wrap="square"/>
                <a:lstStyle/>
                <a:p>
                  <a:pPr>
                    <a:defRPr b="1" sz="14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4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Недостаток продовольствия</c:v>
                </c:pt>
                <c:pt idx="1">
                  <c:v>Остальное население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0.579</c:v>
                </c:pt>
                <c:pt idx="1">
                  <c:v>0.421</c:v>
                </c:pt>
              </c:numCache>
            </c:numRef>
          </c:val>
        </c:ser>
      </c:pie3DChart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2000" spc="-1" strike="noStrike">
                <a:solidFill>
                  <a:srgbClr val="ffffff"/>
                </a:solidFill>
                <a:latin typeface="Calibri"/>
              </a:defRPr>
            </a:pPr>
            <a:r>
              <a:rPr b="1" sz="2000" spc="-1" strike="noStrike">
                <a:solidFill>
                  <a:srgbClr val="ffffff"/>
                </a:solidFill>
                <a:latin typeface="Calibri"/>
              </a:rPr>
              <a:t>Латинская Америка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Латинская Америка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 w="25560">
                <a:noFill/>
              </a:ln>
            </c:spPr>
          </c:dPt>
          <c:dPt>
            <c:idx val="1"/>
            <c:spPr>
              <a:solidFill>
                <a:srgbClr val="92d050"/>
              </a:solidFill>
              <a:ln w="25560">
                <a:noFill/>
              </a:ln>
            </c:spPr>
          </c:dPt>
          <c:dLbls>
            <c:numFmt formatCode="0.00%" sourceLinked="0"/>
            <c:dLbl>
              <c:idx val="0"/>
              <c:numFmt formatCode="0.00%" sourceLinked="0"/>
              <c:txPr>
                <a:bodyPr wrap="square"/>
                <a:lstStyle/>
                <a:p>
                  <a:pPr>
                    <a:defRPr b="1" sz="14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.00%" sourceLinked="0"/>
              <c:txPr>
                <a:bodyPr wrap="square"/>
                <a:lstStyle/>
                <a:p>
                  <a:pPr>
                    <a:defRPr b="1" sz="14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4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Недостаток продовольствия</c:v>
                </c:pt>
                <c:pt idx="1">
                  <c:v>Остальное население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0.406</c:v>
                </c:pt>
                <c:pt idx="1">
                  <c:v>0.594</c:v>
                </c:pt>
              </c:numCache>
            </c:numRef>
          </c:val>
        </c:ser>
      </c:pie3DChart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2000" spc="-1" strike="noStrike">
                <a:solidFill>
                  <a:srgbClr val="ffffff"/>
                </a:solidFill>
                <a:latin typeface="Calibri"/>
              </a:defRPr>
            </a:pPr>
            <a:r>
              <a:rPr b="1" sz="2000" spc="-1" strike="noStrike">
                <a:solidFill>
                  <a:srgbClr val="ffffff"/>
                </a:solidFill>
                <a:latin typeface="Calibri"/>
              </a:rPr>
              <a:t>АЗИЯ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АЗИЯ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 w="25560">
                <a:noFill/>
              </a:ln>
            </c:spPr>
          </c:dPt>
          <c:dPt>
            <c:idx val="1"/>
            <c:spPr>
              <a:solidFill>
                <a:srgbClr val="92d050"/>
              </a:solidFill>
              <a:ln w="25560">
                <a:noFill/>
              </a:ln>
            </c:spPr>
          </c:dPt>
          <c:dLbls>
            <c:numFmt formatCode="0.00%" sourceLinked="0"/>
            <c:dLbl>
              <c:idx val="0"/>
              <c:numFmt formatCode="0.00%" sourceLinked="0"/>
              <c:txPr>
                <a:bodyPr wrap="square"/>
                <a:lstStyle/>
                <a:p>
                  <a:pPr>
                    <a:defRPr b="1" sz="14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.00%" sourceLinked="0"/>
              <c:txPr>
                <a:bodyPr wrap="square"/>
                <a:lstStyle/>
                <a:p>
                  <a:pPr>
                    <a:defRPr b="1" sz="14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4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Недостаток продовольствия</c:v>
                </c:pt>
                <c:pt idx="1">
                  <c:v>Остальное население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0.246</c:v>
                </c:pt>
                <c:pt idx="1">
                  <c:v>0.754</c:v>
                </c:pt>
              </c:numCache>
            </c:numRef>
          </c:val>
        </c:ser>
      </c:pie3DChart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2000" spc="-1" strike="noStrike">
                <a:solidFill>
                  <a:srgbClr val="ffffff"/>
                </a:solidFill>
                <a:latin typeface="Calibri"/>
              </a:defRPr>
            </a:pPr>
            <a:r>
              <a:rPr b="1" sz="2000" spc="-1" strike="noStrike">
                <a:solidFill>
                  <a:srgbClr val="ffffff"/>
                </a:solidFill>
                <a:latin typeface="Calibri"/>
              </a:rPr>
              <a:t>ОКЕАНИЯ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ОКЕАНИЯ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 w="25560">
                <a:noFill/>
              </a:ln>
            </c:spPr>
          </c:dPt>
          <c:dPt>
            <c:idx val="1"/>
            <c:spPr>
              <a:solidFill>
                <a:srgbClr val="92d050"/>
              </a:solidFill>
              <a:ln w="25560">
                <a:noFill/>
              </a:ln>
            </c:spPr>
          </c:dPt>
          <c:dLbls>
            <c:numFmt formatCode="0.00%" sourceLinked="0"/>
            <c:dLbl>
              <c:idx val="0"/>
              <c:numFmt formatCode="0.00%" sourceLinked="0"/>
              <c:txPr>
                <a:bodyPr wrap="square"/>
                <a:lstStyle/>
                <a:p>
                  <a:pPr>
                    <a:defRPr b="1" sz="14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.00%" sourceLinked="0"/>
              <c:txPr>
                <a:bodyPr wrap="square"/>
                <a:lstStyle/>
                <a:p>
                  <a:pPr>
                    <a:defRPr b="1" sz="14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4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Недостаток продовольствия</c:v>
                </c:pt>
                <c:pt idx="1">
                  <c:v>Остальное население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0.13</c:v>
                </c:pt>
                <c:pt idx="1">
                  <c:v>0.87</c:v>
                </c:pt>
              </c:numCache>
            </c:numRef>
          </c:val>
        </c:ser>
      </c:pie3DChart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ru-RU" sz="2000" spc="-1" strike="noStrike">
                <a:solidFill>
                  <a:srgbClr val="ffffff"/>
                </a:solidFill>
                <a:latin typeface="Calibri"/>
              </a:defRPr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Северная Америка 
и Европа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Северная Америка и Европа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 w="25560">
                <a:noFill/>
              </a:ln>
            </c:spPr>
          </c:dPt>
          <c:dPt>
            <c:idx val="1"/>
            <c:spPr>
              <a:solidFill>
                <a:srgbClr val="92d050"/>
              </a:solidFill>
              <a:ln w="25560">
                <a:noFill/>
              </a:ln>
            </c:spPr>
          </c:dPt>
          <c:dLbls>
            <c:numFmt formatCode="0.00%" sourceLinked="0"/>
            <c:dLbl>
              <c:idx val="0"/>
              <c:numFmt formatCode="0.00%" sourceLinked="0"/>
              <c:txPr>
                <a:bodyPr wrap="square"/>
                <a:lstStyle/>
                <a:p>
                  <a:pPr>
                    <a:defRPr b="1" sz="14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.00%" sourceLinked="0"/>
              <c:txPr>
                <a:bodyPr wrap="square"/>
                <a:lstStyle/>
                <a:p>
                  <a:pPr>
                    <a:defRPr b="1" sz="14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4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Недостаток продовольствия</c:v>
                </c:pt>
                <c:pt idx="1">
                  <c:v>Остальное население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0.08</c:v>
                </c:pt>
                <c:pt idx="1">
                  <c:v>0.92</c:v>
                </c:pt>
              </c:numCache>
            </c:numRef>
          </c:val>
        </c:ser>
      </c:pie3DChart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62" spc="-1" strike="noStrike">
                <a:solidFill>
                  <a:srgbClr val="ffffff"/>
                </a:solidFill>
                <a:latin typeface="Calibri"/>
              </a:defRPr>
            </a:pPr>
            <a:r>
              <a:rPr b="0" lang="ru-RU" sz="1862" spc="-1" strike="noStrike">
                <a:solidFill>
                  <a:srgbClr val="ffffff"/>
                </a:solidFill>
                <a:latin typeface="Calibri"/>
              </a:rPr>
              <a:t>Республика Беларусь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64587887360165"/>
          <c:w val="0.999940680982323"/>
          <c:h val="0.703998971325704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Республика Беларусь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00b050"/>
              </a:solidFill>
              <a:ln w="25560">
                <a:noFill/>
              </a:ln>
            </c:spPr>
          </c:dPt>
          <c:dPt>
            <c:idx val="1"/>
            <c:spPr>
              <a:solidFill>
                <a:srgbClr val="9dc3e6"/>
              </a:solidFill>
              <a:ln w="25560">
                <a:noFill/>
              </a:ln>
            </c:spPr>
          </c:dPt>
          <c:dLbls>
            <c:numFmt formatCode="0%" sourceLinked="0"/>
            <c:dLbl>
              <c:idx val="0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5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Сельскохозяйственные земли</c:v>
                </c:pt>
                <c:pt idx="1">
                  <c:v>Остальные земли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0.42</c:v>
                </c:pt>
                <c:pt idx="1">
                  <c:v>0.58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0889625238681092"/>
          <c:y val="0.883393369600766"/>
          <c:w val="0.804197458890743"/>
          <c:h val="0.103962765406488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862" spc="-1" strike="noStrike">
                <a:solidFill>
                  <a:srgbClr val="ffffff"/>
                </a:solidFill>
                <a:latin typeface="Calibri"/>
              </a:defRPr>
            </a:pPr>
            <a:r>
              <a:rPr b="0" lang="ru-RU" sz="1862" spc="-1" strike="noStrike">
                <a:solidFill>
                  <a:srgbClr val="ffffff"/>
                </a:solidFill>
                <a:latin typeface="Calibri"/>
              </a:rPr>
              <a:t>Республика Беларусь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0834099264705882"/>
          <c:y val="0.164575900563931"/>
          <c:w val="0.820255055147059"/>
          <c:h val="0.577051444354932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Республика Беларусь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00b050"/>
              </a:solidFill>
              <a:ln w="25560">
                <a:noFill/>
              </a:ln>
            </c:spPr>
          </c:dPt>
          <c:dPt>
            <c:idx val="1"/>
            <c:spPr>
              <a:solidFill>
                <a:srgbClr val="9dc3e6"/>
              </a:solidFill>
              <a:ln w="25560">
                <a:noFill/>
              </a:ln>
            </c:spPr>
          </c:dPt>
          <c:dPt>
            <c:idx val="2"/>
            <c:spPr>
              <a:solidFill>
                <a:srgbClr val="92d050"/>
              </a:solidFill>
              <a:ln w="25560">
                <a:noFill/>
              </a:ln>
            </c:spPr>
          </c:dPt>
          <c:dLbls>
            <c:numFmt formatCode="0%" sourceLinked="0"/>
            <c:dLbl>
              <c:idx val="0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5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3"/>
                <c:pt idx="0">
                  <c:v>Сельскохозяйственные организации</c:v>
                </c:pt>
                <c:pt idx="1">
                  <c:v>Крестьянские (фермерские)</c:v>
                </c:pt>
                <c:pt idx="2">
                  <c:v>Личные подсобные и др.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0.88</c:v>
                </c:pt>
                <c:pt idx="1">
                  <c:v>0.03</c:v>
                </c:pt>
                <c:pt idx="2">
                  <c:v>0.09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0889625238681092"/>
          <c:y val="0.773981583682044"/>
          <c:w val="0.822074783822644"/>
          <c:h val="0.221143305915504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Рисунок 7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47B46EDF-68E2-4A80-8029-E3AB02F06315}" type="datetime1">
              <a:rPr b="0" lang="ru-RU" sz="1200" spc="-1" strike="noStrike">
                <a:solidFill>
                  <a:srgbClr val="8b8b8b"/>
                </a:solidFill>
                <a:latin typeface="Calibri"/>
              </a:rPr>
              <a:t>24.10.2022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A285650-EA50-4C17-A4CB-54BA41E8170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5" name="Рисунок 7" descr="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7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FF63EC12-D9C6-4C55-ACDD-0A6BAF1055B6}" type="datetime1">
              <a:rPr b="0" lang="ru-RU" sz="1200" spc="-1" strike="noStrike">
                <a:solidFill>
                  <a:srgbClr val="8b8b8b"/>
                </a:solidFill>
                <a:latin typeface="Calibri"/>
              </a:rPr>
              <a:t>24.10.2022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DD926D7-CD6C-4DDD-937B-5DDA9572543F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chart" Target="../charts/chart1.xml"/><Relationship Id="rId4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chart" Target="../charts/chart2.xml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chart" Target="../charts/chart3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5" Type="http://schemas.openxmlformats.org/officeDocument/2006/relationships/chart" Target="../charts/chart7.xml"/><Relationship Id="rId6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chart" Target="../charts/chart8.xml"/><Relationship Id="rId2" Type="http://schemas.openxmlformats.org/officeDocument/2006/relationships/chart" Target="../charts/chart9.xml"/><Relationship Id="rId3" Type="http://schemas.openxmlformats.org/officeDocument/2006/relationships/chart" Target="../charts/chart10.xml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chart" Target="../charts/chart11.xml"/><Relationship Id="rId2" Type="http://schemas.openxmlformats.org/officeDocument/2006/relationships/chart" Target="../charts/chart12.xml"/><Relationship Id="rId3" Type="http://schemas.openxmlformats.org/officeDocument/2006/relationships/chart" Target="../charts/chart13.xml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chart" Target="../charts/chart14.xml"/><Relationship Id="rId2" Type="http://schemas.openxmlformats.org/officeDocument/2006/relationships/chart" Target="../charts/chart15.xml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1302480" y="1653480"/>
            <a:ext cx="5063400" cy="31338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3800" spc="-1" strike="noStrike">
                <a:solidFill>
                  <a:srgbClr val="ffffff"/>
                </a:solidFill>
                <a:latin typeface="Calibri"/>
              </a:rPr>
              <a:t>ПРОДОВОЛЬСТВЕННАЯ БЕЗОПАСНОСТЬ </a:t>
            </a:r>
            <a:br/>
            <a:r>
              <a:rPr b="1" lang="ru-RU" sz="3800" spc="-1" strike="noStrike">
                <a:solidFill>
                  <a:srgbClr val="ffffff"/>
                </a:solidFill>
                <a:latin typeface="Calibri"/>
              </a:rPr>
              <a:t>В РЕСПУБЛИКЕ БЕЛАРУСЬ</a:t>
            </a:r>
            <a:br/>
            <a:r>
              <a:rPr b="1" lang="ru-RU" sz="3800" spc="-1" strike="noStrike">
                <a:solidFill>
                  <a:srgbClr val="ffffff"/>
                </a:solidFill>
                <a:latin typeface="Calibri"/>
              </a:rPr>
              <a:t>В УСЛОВИЯХ ЭКОНОМИЧЕСКИХ САНКЦИЙ</a:t>
            </a:r>
            <a:endParaRPr b="0" lang="ru-RU" sz="3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TextShape 2"/>
          <p:cNvSpPr txBox="1"/>
          <p:nvPr/>
        </p:nvSpPr>
        <p:spPr>
          <a:xfrm>
            <a:off x="4019760" y="4597920"/>
            <a:ext cx="8171640" cy="14918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ru-RU" sz="2600" spc="-1" strike="noStrike">
                <a:solidFill>
                  <a:srgbClr val="ffffff"/>
                </a:solidFill>
                <a:latin typeface="Calibri"/>
              </a:rPr>
              <a:t> </a:t>
            </a:r>
            <a:endParaRPr b="0" lang="ru-RU" sz="26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ru-RU" sz="2600" spc="-1" strike="noStrike">
                <a:solidFill>
                  <a:srgbClr val="ffffff"/>
                </a:solidFill>
                <a:latin typeface="Calibri"/>
              </a:rPr>
              <a:t>ИМПОРТОЗАМЕЩЕНИЕ КАК НАЦИОНАЛЬНЫЙ ПРОЕКТ </a:t>
            </a:r>
            <a:br/>
            <a:r>
              <a:rPr b="1" lang="ru-RU" sz="2600" spc="-1" strike="noStrike">
                <a:solidFill>
                  <a:srgbClr val="ffffff"/>
                </a:solidFill>
                <a:latin typeface="Calibri"/>
              </a:rPr>
              <a:t>И КОМПЛЕКСНАЯ СТРАТЕГИЯ РАЗВИТИЯ ЭКОНОМИКИ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87" name="Рисунок 4" descr=""/>
          <p:cNvPicPr/>
          <p:nvPr/>
        </p:nvPicPr>
        <p:blipFill>
          <a:blip r:embed="rId1"/>
          <a:stretch/>
        </p:blipFill>
        <p:spPr>
          <a:xfrm>
            <a:off x="8364600" y="491760"/>
            <a:ext cx="3755160" cy="3357720"/>
          </a:xfrm>
          <a:prstGeom prst="rect">
            <a:avLst/>
          </a:prstGeom>
          <a:ln w="0">
            <a:noFill/>
          </a:ln>
        </p:spPr>
      </p:pic>
      <p:sp>
        <p:nvSpPr>
          <p:cNvPr id="88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0C2F2B3-12A2-43CC-AF47-12F0A0D26B5F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0" y="-257040"/>
            <a:ext cx="1219176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Calibri"/>
              </a:rPr>
              <a:t>СОСТОЯНИЕ ПРОДОВОЛЬСТВЕННОЙ БЕЗОПАСНОСТИ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1010160" y="1082520"/>
            <a:ext cx="2450520" cy="29408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В Глобальном рейтинге продовольственной безопасности</a:t>
            </a: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Беларусь занимает </a:t>
            </a:r>
            <a:br/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36-е место среди        113 государств.</a:t>
            </a:r>
            <a:br/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(2-е среди стран СНГ)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3843000" y="1163880"/>
            <a:ext cx="7182720" cy="6800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УРОВЕНЬ САМООБЕСПЕЧЕНИЯ БЕЛАРУСИ ПО ОСНОВНЫМ ВИДАМ ТОВАРОВ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5158080" y="2098800"/>
            <a:ext cx="4552920" cy="4053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Молочная продукция – 263,3%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6" name="CustomShape 5"/>
          <p:cNvSpPr/>
          <p:nvPr/>
        </p:nvSpPr>
        <p:spPr>
          <a:xfrm>
            <a:off x="7434720" y="1844280"/>
            <a:ext cx="360" cy="254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" name="CustomShape 6"/>
          <p:cNvSpPr/>
          <p:nvPr/>
        </p:nvSpPr>
        <p:spPr>
          <a:xfrm>
            <a:off x="5158080" y="2759040"/>
            <a:ext cx="4552920" cy="379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Масло растительное – 228,2%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8" name="CustomShape 7"/>
          <p:cNvSpPr/>
          <p:nvPr/>
        </p:nvSpPr>
        <p:spPr>
          <a:xfrm>
            <a:off x="7434720" y="2523600"/>
            <a:ext cx="360" cy="235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CustomShape 8"/>
          <p:cNvSpPr/>
          <p:nvPr/>
        </p:nvSpPr>
        <p:spPr>
          <a:xfrm>
            <a:off x="5158080" y="3412440"/>
            <a:ext cx="4552920" cy="3308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Сахар – 154,4%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0" name="CustomShape 9"/>
          <p:cNvSpPr/>
          <p:nvPr/>
        </p:nvSpPr>
        <p:spPr>
          <a:xfrm>
            <a:off x="7434720" y="3177000"/>
            <a:ext cx="360" cy="235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" name="CustomShape 10"/>
          <p:cNvSpPr/>
          <p:nvPr/>
        </p:nvSpPr>
        <p:spPr>
          <a:xfrm>
            <a:off x="5158080" y="3978000"/>
            <a:ext cx="4552920" cy="3675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Мясо – 134,2%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2" name="CustomShape 11"/>
          <p:cNvSpPr/>
          <p:nvPr/>
        </p:nvSpPr>
        <p:spPr>
          <a:xfrm>
            <a:off x="7434720" y="3742560"/>
            <a:ext cx="360" cy="235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3" name="CustomShape 12"/>
          <p:cNvSpPr/>
          <p:nvPr/>
        </p:nvSpPr>
        <p:spPr>
          <a:xfrm>
            <a:off x="5158080" y="4588200"/>
            <a:ext cx="4552920" cy="3740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Яйца – 263,3%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4" name="CustomShape 13"/>
          <p:cNvSpPr/>
          <p:nvPr/>
        </p:nvSpPr>
        <p:spPr>
          <a:xfrm>
            <a:off x="7434720" y="4352760"/>
            <a:ext cx="360" cy="235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CustomShape 14"/>
          <p:cNvSpPr/>
          <p:nvPr/>
        </p:nvSpPr>
        <p:spPr>
          <a:xfrm>
            <a:off x="5158080" y="5204880"/>
            <a:ext cx="4552920" cy="3942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Овощи и бахчевые – 263,3%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6" name="CustomShape 15"/>
          <p:cNvSpPr/>
          <p:nvPr/>
        </p:nvSpPr>
        <p:spPr>
          <a:xfrm>
            <a:off x="7434720" y="4969440"/>
            <a:ext cx="360" cy="235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CustomShape 16"/>
          <p:cNvSpPr/>
          <p:nvPr/>
        </p:nvSpPr>
        <p:spPr>
          <a:xfrm>
            <a:off x="5158080" y="5841720"/>
            <a:ext cx="4552920" cy="3798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Картофель – 100%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8" name="CustomShape 17"/>
          <p:cNvSpPr/>
          <p:nvPr/>
        </p:nvSpPr>
        <p:spPr>
          <a:xfrm>
            <a:off x="7434720" y="5605920"/>
            <a:ext cx="360" cy="235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9" name="Рисунок 36" descr=""/>
          <p:cNvPicPr/>
          <p:nvPr/>
        </p:nvPicPr>
        <p:blipFill>
          <a:blip r:embed="rId1"/>
          <a:stretch/>
        </p:blipFill>
        <p:spPr>
          <a:xfrm>
            <a:off x="1154880" y="3629160"/>
            <a:ext cx="3444480" cy="3444480"/>
          </a:xfrm>
          <a:prstGeom prst="rect">
            <a:avLst/>
          </a:prstGeom>
          <a:ln w="0">
            <a:noFill/>
          </a:ln>
        </p:spPr>
      </p:pic>
      <p:pic>
        <p:nvPicPr>
          <p:cNvPr id="170" name="Рисунок 37" descr=""/>
          <p:cNvPicPr/>
          <p:nvPr/>
        </p:nvPicPr>
        <p:blipFill>
          <a:blip r:embed="rId2"/>
          <a:srcRect l="17672" t="0" r="20315" b="7046"/>
          <a:stretch/>
        </p:blipFill>
        <p:spPr>
          <a:xfrm>
            <a:off x="10097640" y="3766320"/>
            <a:ext cx="2049120" cy="3071880"/>
          </a:xfrm>
          <a:prstGeom prst="rect">
            <a:avLst/>
          </a:prstGeom>
          <a:ln w="0">
            <a:noFill/>
          </a:ln>
        </p:spPr>
      </p:pic>
      <p:sp>
        <p:nvSpPr>
          <p:cNvPr id="171" name="TextShape 1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196AA9B-9AFD-4072-A700-03F6E24BBF8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0" y="-257040"/>
            <a:ext cx="1219176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Calibri"/>
              </a:rPr>
              <a:t>СОСТОЯНИЕ ПРОДОВОЛЬСТВЕННОЙ БЕЗОПАСНОСТИ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0" y="829440"/>
            <a:ext cx="5919840" cy="8856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600" spc="-1" strike="noStrike">
                <a:solidFill>
                  <a:srgbClr val="ffffff"/>
                </a:solidFill>
                <a:latin typeface="Calibri"/>
              </a:rPr>
              <a:t>Потребление продуктов </a:t>
            </a:r>
            <a:br/>
            <a:r>
              <a:rPr b="0" lang="ru-RU" sz="2600" spc="-1" strike="noStrike">
                <a:solidFill>
                  <a:srgbClr val="ffffff"/>
                </a:solidFill>
                <a:latin typeface="Calibri"/>
              </a:rPr>
              <a:t>в среднем в год (статистика по стране)</a:t>
            </a:r>
            <a:endParaRPr b="0" lang="ru-RU" sz="2600" spc="-1" strike="noStrike">
              <a:latin typeface="Arial"/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6271920" y="829440"/>
            <a:ext cx="5919840" cy="8856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600" spc="-1" strike="noStrike">
                <a:solidFill>
                  <a:srgbClr val="ffffff"/>
                </a:solidFill>
                <a:latin typeface="Calibri"/>
              </a:rPr>
              <a:t>Потребление продуктов </a:t>
            </a:r>
            <a:br/>
            <a:r>
              <a:rPr b="0" lang="ru-RU" sz="2600" spc="-1" strike="noStrike">
                <a:solidFill>
                  <a:srgbClr val="ffffff"/>
                </a:solidFill>
                <a:latin typeface="Calibri"/>
              </a:rPr>
              <a:t>в среднем в год (статистика по области)</a:t>
            </a:r>
            <a:endParaRPr b="0" lang="ru-RU" sz="2600" spc="-1" strike="noStrike">
              <a:latin typeface="Arial"/>
            </a:endParaRPr>
          </a:p>
        </p:txBody>
      </p:sp>
      <p:sp>
        <p:nvSpPr>
          <p:cNvPr id="175" name="CustomShape 4"/>
          <p:cNvSpPr/>
          <p:nvPr/>
        </p:nvSpPr>
        <p:spPr>
          <a:xfrm>
            <a:off x="0" y="1894680"/>
            <a:ext cx="5919840" cy="43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Мясо и мясопродукты – 100 кг;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6" name="CustomShape 5"/>
          <p:cNvSpPr/>
          <p:nvPr/>
        </p:nvSpPr>
        <p:spPr>
          <a:xfrm>
            <a:off x="2959920" y="1715760"/>
            <a:ext cx="360" cy="17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7" name="CustomShape 6"/>
          <p:cNvSpPr/>
          <p:nvPr/>
        </p:nvSpPr>
        <p:spPr>
          <a:xfrm>
            <a:off x="0" y="2507400"/>
            <a:ext cx="5919840" cy="43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Молоко и молокопродукты – 237 кг;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8" name="CustomShape 7"/>
          <p:cNvSpPr/>
          <p:nvPr/>
        </p:nvSpPr>
        <p:spPr>
          <a:xfrm>
            <a:off x="2959920" y="2328480"/>
            <a:ext cx="360" cy="17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9" name="CustomShape 8"/>
          <p:cNvSpPr/>
          <p:nvPr/>
        </p:nvSpPr>
        <p:spPr>
          <a:xfrm>
            <a:off x="0" y="3120120"/>
            <a:ext cx="5919840" cy="43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Фрукты, ягоды, продукты их переработки – 170 кг;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0" name="CustomShape 9"/>
          <p:cNvSpPr/>
          <p:nvPr/>
        </p:nvSpPr>
        <p:spPr>
          <a:xfrm>
            <a:off x="2959920" y="2941200"/>
            <a:ext cx="360" cy="17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1" name="CustomShape 10"/>
          <p:cNvSpPr/>
          <p:nvPr/>
        </p:nvSpPr>
        <p:spPr>
          <a:xfrm>
            <a:off x="0" y="3733200"/>
            <a:ext cx="5919840" cy="43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Картофель и картофелепродукты – 159 кг;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2" name="CustomShape 11"/>
          <p:cNvSpPr/>
          <p:nvPr/>
        </p:nvSpPr>
        <p:spPr>
          <a:xfrm>
            <a:off x="2959920" y="3553920"/>
            <a:ext cx="360" cy="17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3" name="CustomShape 12"/>
          <p:cNvSpPr/>
          <p:nvPr/>
        </p:nvSpPr>
        <p:spPr>
          <a:xfrm>
            <a:off x="0" y="4364640"/>
            <a:ext cx="5919840" cy="43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Хлебопродукты – 77 кг;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4" name="CustomShape 13"/>
          <p:cNvSpPr/>
          <p:nvPr/>
        </p:nvSpPr>
        <p:spPr>
          <a:xfrm>
            <a:off x="2959920" y="4185360"/>
            <a:ext cx="360" cy="17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CustomShape 14"/>
          <p:cNvSpPr/>
          <p:nvPr/>
        </p:nvSpPr>
        <p:spPr>
          <a:xfrm>
            <a:off x="0" y="4986720"/>
            <a:ext cx="5919840" cy="43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Сахар – 39,9 кг;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6" name="CustomShape 15"/>
          <p:cNvSpPr/>
          <p:nvPr/>
        </p:nvSpPr>
        <p:spPr>
          <a:xfrm>
            <a:off x="2959920" y="4807800"/>
            <a:ext cx="360" cy="17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CustomShape 16"/>
          <p:cNvSpPr/>
          <p:nvPr/>
        </p:nvSpPr>
        <p:spPr>
          <a:xfrm>
            <a:off x="0" y="5609160"/>
            <a:ext cx="5919840" cy="43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Масло растительное – 17,8 кг;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8" name="CustomShape 17"/>
          <p:cNvSpPr/>
          <p:nvPr/>
        </p:nvSpPr>
        <p:spPr>
          <a:xfrm>
            <a:off x="2959920" y="5429880"/>
            <a:ext cx="360" cy="17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CustomShape 18"/>
          <p:cNvSpPr/>
          <p:nvPr/>
        </p:nvSpPr>
        <p:spPr>
          <a:xfrm>
            <a:off x="0" y="6231240"/>
            <a:ext cx="5919840" cy="43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Яйца – 266 шт.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0" name="CustomShape 19"/>
          <p:cNvSpPr/>
          <p:nvPr/>
        </p:nvSpPr>
        <p:spPr>
          <a:xfrm>
            <a:off x="2959920" y="6051960"/>
            <a:ext cx="360" cy="17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CustomShape 20"/>
          <p:cNvSpPr/>
          <p:nvPr/>
        </p:nvSpPr>
        <p:spPr>
          <a:xfrm>
            <a:off x="6271920" y="1904040"/>
            <a:ext cx="5919840" cy="43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Мясо и мясопродукты – 83 кг;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2" name="CustomShape 21"/>
          <p:cNvSpPr/>
          <p:nvPr/>
        </p:nvSpPr>
        <p:spPr>
          <a:xfrm>
            <a:off x="9231840" y="1725120"/>
            <a:ext cx="360" cy="17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3" name="CustomShape 22"/>
          <p:cNvSpPr/>
          <p:nvPr/>
        </p:nvSpPr>
        <p:spPr>
          <a:xfrm>
            <a:off x="6271920" y="2517120"/>
            <a:ext cx="5919840" cy="43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Молоко и молокопродукты – 314 кг;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4" name="CustomShape 23"/>
          <p:cNvSpPr/>
          <p:nvPr/>
        </p:nvSpPr>
        <p:spPr>
          <a:xfrm>
            <a:off x="9231840" y="2337840"/>
            <a:ext cx="360" cy="17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" name="CustomShape 24"/>
          <p:cNvSpPr/>
          <p:nvPr/>
        </p:nvSpPr>
        <p:spPr>
          <a:xfrm>
            <a:off x="6271920" y="3129840"/>
            <a:ext cx="5919840" cy="43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Фрукты, ягоды, продукты их переработки – 71 кг;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6" name="CustomShape 25"/>
          <p:cNvSpPr/>
          <p:nvPr/>
        </p:nvSpPr>
        <p:spPr>
          <a:xfrm>
            <a:off x="9231840" y="2950560"/>
            <a:ext cx="360" cy="17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" name="CustomShape 26"/>
          <p:cNvSpPr/>
          <p:nvPr/>
        </p:nvSpPr>
        <p:spPr>
          <a:xfrm>
            <a:off x="6271920" y="3742560"/>
            <a:ext cx="5919840" cy="43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Картофель и картофелепродукты – 63 кг;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8" name="CustomShape 27"/>
          <p:cNvSpPr/>
          <p:nvPr/>
        </p:nvSpPr>
        <p:spPr>
          <a:xfrm>
            <a:off x="9231840" y="3563280"/>
            <a:ext cx="360" cy="17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CustomShape 28"/>
          <p:cNvSpPr/>
          <p:nvPr/>
        </p:nvSpPr>
        <p:spPr>
          <a:xfrm>
            <a:off x="6271920" y="4374000"/>
            <a:ext cx="5919840" cy="43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Хлебопродукты – 84 кг;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0" name="CustomShape 29"/>
          <p:cNvSpPr/>
          <p:nvPr/>
        </p:nvSpPr>
        <p:spPr>
          <a:xfrm>
            <a:off x="9231840" y="4195080"/>
            <a:ext cx="360" cy="17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CustomShape 30"/>
          <p:cNvSpPr/>
          <p:nvPr/>
        </p:nvSpPr>
        <p:spPr>
          <a:xfrm>
            <a:off x="6271920" y="4996080"/>
            <a:ext cx="5919840" cy="43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Сахар – 29 кг;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2" name="CustomShape 31"/>
          <p:cNvSpPr/>
          <p:nvPr/>
        </p:nvSpPr>
        <p:spPr>
          <a:xfrm>
            <a:off x="9231840" y="4817160"/>
            <a:ext cx="360" cy="17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CustomShape 32"/>
          <p:cNvSpPr/>
          <p:nvPr/>
        </p:nvSpPr>
        <p:spPr>
          <a:xfrm>
            <a:off x="6271920" y="5618520"/>
            <a:ext cx="5919840" cy="43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Масло растительное – 11 кг;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4" name="CustomShape 33"/>
          <p:cNvSpPr/>
          <p:nvPr/>
        </p:nvSpPr>
        <p:spPr>
          <a:xfrm>
            <a:off x="9231840" y="5439240"/>
            <a:ext cx="360" cy="17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34"/>
          <p:cNvSpPr/>
          <p:nvPr/>
        </p:nvSpPr>
        <p:spPr>
          <a:xfrm>
            <a:off x="6271920" y="6240600"/>
            <a:ext cx="5919840" cy="43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Яйца – 238 шт.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6" name="CustomShape 35"/>
          <p:cNvSpPr/>
          <p:nvPr/>
        </p:nvSpPr>
        <p:spPr>
          <a:xfrm>
            <a:off x="9231840" y="6061320"/>
            <a:ext cx="360" cy="17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TextShape 3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3F5FF9B-B4C1-4629-8746-598626B94BA1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603360" y="79920"/>
            <a:ext cx="11500200" cy="173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Calibri"/>
              </a:rPr>
              <a:t>Перечень социально значимых товаров, цены </a:t>
            </a:r>
            <a:br/>
            <a:r>
              <a:rPr b="1" lang="ru-RU" sz="4000" spc="-1" strike="noStrike">
                <a:solidFill>
                  <a:srgbClr val="ffffff"/>
                </a:solidFill>
                <a:latin typeface="Calibri"/>
              </a:rPr>
              <a:t>на которые регулируются 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09" name="CustomShape 2"/>
          <p:cNvSpPr/>
          <p:nvPr/>
        </p:nvSpPr>
        <p:spPr>
          <a:xfrm>
            <a:off x="150840" y="1280160"/>
            <a:ext cx="11952720" cy="98928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accent1">
                <a:shade val="50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Для поддержания ценовой стабильности на потребительском рынке, исключения спекулятивного роста цен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и возможного дефицита отдельных товаров Правительством принято постановление от 7 апреля 2022 г.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№ 214 ”О регулировании цен“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0" name="CustomShape 3"/>
          <p:cNvSpPr/>
          <p:nvPr/>
        </p:nvSpPr>
        <p:spPr>
          <a:xfrm>
            <a:off x="702360" y="2479320"/>
            <a:ext cx="2766240" cy="4213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В перечень включены рыба свежемороженая, мясо (говядина и свинина), мясо кур, молоко, кефир, сметана, творог, сыры, масло растительное, мука пшеничная, сахар белый, соль поваренная пищевая, детское питание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(сухие смеси, каши, консервы), свежий картофель, яблоки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1" name="CustomShape 4"/>
          <p:cNvSpPr/>
          <p:nvPr/>
        </p:nvSpPr>
        <p:spPr>
          <a:xfrm>
            <a:off x="3686040" y="2479320"/>
            <a:ext cx="8318880" cy="19605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Прирост индекса потребительских цен к июлю 2022 г. составил 0,1% (0,5% в июле), к декабрю 2021 г. – 13,8%,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 годовом выражении – 17,9 %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12" name="CustomShape 5"/>
          <p:cNvSpPr/>
          <p:nvPr/>
        </p:nvSpPr>
        <p:spPr>
          <a:xfrm>
            <a:off x="3686040" y="4649400"/>
            <a:ext cx="8318880" cy="19605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alibri"/>
              </a:rPr>
              <a:t>Индекс потребительских цен на товары и услуги в Витебской области сложился на уровне 112,4% при республиканском показателе – 113,8%, </a:t>
            </a:r>
            <a:br/>
            <a:r>
              <a:rPr b="0" lang="ru-RU" sz="2200" spc="-1" strike="noStrike">
                <a:solidFill>
                  <a:srgbClr val="ffffff"/>
                </a:solidFill>
                <a:latin typeface="Calibri"/>
              </a:rPr>
              <a:t>в том числе по продовольственным товарам – 112,4% (112,7%), непродовольственным товарам – 114,9% (118,2%), услугам – 109.3%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13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C3FB62E-9527-4EA3-AF5B-11E988C16F9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838080" y="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be-BY" sz="4000" spc="-1" strike="noStrike">
                <a:solidFill>
                  <a:srgbClr val="ffffff"/>
                </a:solidFill>
                <a:latin typeface="Calibri"/>
              </a:rPr>
              <a:t>Производство основных видов сельскохозяйственной продукции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5" name="Рисунок 3" descr=""/>
          <p:cNvPicPr/>
          <p:nvPr/>
        </p:nvPicPr>
        <p:blipFill>
          <a:blip r:embed="rId1"/>
          <a:stretch/>
        </p:blipFill>
        <p:spPr>
          <a:xfrm>
            <a:off x="84960" y="1976040"/>
            <a:ext cx="3697200" cy="3198960"/>
          </a:xfrm>
          <a:prstGeom prst="rect">
            <a:avLst/>
          </a:prstGeom>
          <a:ln w="0"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838080" y="3195720"/>
            <a:ext cx="221580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Производство сельхозпродукции</a:t>
            </a:r>
            <a:br/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на душу населения в 2021 г.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17" name="CustomShape 3"/>
          <p:cNvSpPr/>
          <p:nvPr/>
        </p:nvSpPr>
        <p:spPr>
          <a:xfrm flipV="1">
            <a:off x="1946160" y="1701360"/>
            <a:ext cx="2851560" cy="37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8" name="CustomShape 4"/>
          <p:cNvSpPr/>
          <p:nvPr/>
        </p:nvSpPr>
        <p:spPr>
          <a:xfrm flipV="1">
            <a:off x="3054240" y="2722680"/>
            <a:ext cx="1782360" cy="27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CustomShape 5"/>
          <p:cNvSpPr/>
          <p:nvPr/>
        </p:nvSpPr>
        <p:spPr>
          <a:xfrm>
            <a:off x="3198600" y="3981240"/>
            <a:ext cx="1599480" cy="29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0" name="CustomShape 6"/>
          <p:cNvSpPr/>
          <p:nvPr/>
        </p:nvSpPr>
        <p:spPr>
          <a:xfrm>
            <a:off x="2876760" y="4914360"/>
            <a:ext cx="1921320" cy="250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CustomShape 7"/>
          <p:cNvSpPr/>
          <p:nvPr/>
        </p:nvSpPr>
        <p:spPr>
          <a:xfrm>
            <a:off x="4798080" y="1215360"/>
            <a:ext cx="2771280" cy="999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797 кг зерна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22" name="CustomShape 8"/>
          <p:cNvSpPr/>
          <p:nvPr/>
        </p:nvSpPr>
        <p:spPr>
          <a:xfrm>
            <a:off x="4798080" y="2358720"/>
            <a:ext cx="2771280" cy="999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517 кг картофеля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23" name="CustomShape 9"/>
          <p:cNvSpPr/>
          <p:nvPr/>
        </p:nvSpPr>
        <p:spPr>
          <a:xfrm>
            <a:off x="4798080" y="3511800"/>
            <a:ext cx="2771280" cy="999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184 кг картофеля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24" name="CustomShape 10"/>
          <p:cNvSpPr/>
          <p:nvPr/>
        </p:nvSpPr>
        <p:spPr>
          <a:xfrm>
            <a:off x="4798080" y="4665240"/>
            <a:ext cx="2771280" cy="999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841 кг молока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25" name="CustomShape 11"/>
          <p:cNvSpPr/>
          <p:nvPr/>
        </p:nvSpPr>
        <p:spPr>
          <a:xfrm>
            <a:off x="1687320" y="4911480"/>
            <a:ext cx="3149280" cy="1434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6" name="CustomShape 12"/>
          <p:cNvSpPr/>
          <p:nvPr/>
        </p:nvSpPr>
        <p:spPr>
          <a:xfrm>
            <a:off x="4798080" y="5819040"/>
            <a:ext cx="2771280" cy="999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135 кг мяса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27" name="CustomShape 13"/>
          <p:cNvSpPr/>
          <p:nvPr/>
        </p:nvSpPr>
        <p:spPr>
          <a:xfrm>
            <a:off x="389160" y="5690880"/>
            <a:ext cx="2771280" cy="999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379 штук яиц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28" name="CustomShape 14"/>
          <p:cNvSpPr/>
          <p:nvPr/>
        </p:nvSpPr>
        <p:spPr>
          <a:xfrm>
            <a:off x="688320" y="4798080"/>
            <a:ext cx="1086480" cy="89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CustomShape 15"/>
          <p:cNvSpPr/>
          <p:nvPr/>
        </p:nvSpPr>
        <p:spPr>
          <a:xfrm>
            <a:off x="7795800" y="1215360"/>
            <a:ext cx="4301280" cy="55537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Calibri"/>
              </a:rPr>
              <a:t>Беларусь занимает высокие позиции в мировом рейтинге производителей сельскохозяйственной продукции и продовольствия: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Calibri"/>
              </a:rPr>
              <a:t>6-е место по производству сухого обезжиренного молока,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Calibri"/>
              </a:rPr>
              <a:t>10-е место – масла животного,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Calibri"/>
              </a:rPr>
              <a:t>12-е место – картофеля,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Calibri"/>
              </a:rPr>
              <a:t>15-е место – сухого цельного молока,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Calibri"/>
              </a:rPr>
              <a:t>16-е место – масла рапсового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30" name="TextShape 1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9046DE9-9062-402C-99A4-0A634C34D242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838080" y="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be-BY" sz="4000" spc="-1" strike="noStrike">
                <a:solidFill>
                  <a:srgbClr val="ffffff"/>
                </a:solidFill>
                <a:latin typeface="Calibri"/>
              </a:rPr>
              <a:t>Производство основных видов сельскохозяйственной продукции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1536480" y="1280160"/>
            <a:ext cx="9416880" cy="8780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В Витебской области в 2022 году планируется произвести: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4859640" y="2506680"/>
            <a:ext cx="2771280" cy="999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65 тыс. тонн картофеля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(137,5% к 2021 г.)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34" name="CustomShape 4"/>
          <p:cNvSpPr/>
          <p:nvPr/>
        </p:nvSpPr>
        <p:spPr>
          <a:xfrm flipH="1">
            <a:off x="6244560" y="2158560"/>
            <a:ext cx="360" cy="34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5" name="CustomShape 5"/>
          <p:cNvSpPr/>
          <p:nvPr/>
        </p:nvSpPr>
        <p:spPr>
          <a:xfrm>
            <a:off x="1590120" y="2506680"/>
            <a:ext cx="2771280" cy="999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25,8 тыс. тонн овощей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(101,9% к 2021 г.)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36" name="CustomShape 6"/>
          <p:cNvSpPr/>
          <p:nvPr/>
        </p:nvSpPr>
        <p:spPr>
          <a:xfrm flipH="1">
            <a:off x="2975040" y="2158560"/>
            <a:ext cx="360" cy="34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7" name="CustomShape 7"/>
          <p:cNvSpPr/>
          <p:nvPr/>
        </p:nvSpPr>
        <p:spPr>
          <a:xfrm>
            <a:off x="8182440" y="2506680"/>
            <a:ext cx="2771280" cy="999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6,2 тыс. тонн плодов 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и ягод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(101,4% к 2021 г.)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38" name="CustomShape 8"/>
          <p:cNvSpPr/>
          <p:nvPr/>
        </p:nvSpPr>
        <p:spPr>
          <a:xfrm flipH="1">
            <a:off x="9567360" y="2158560"/>
            <a:ext cx="360" cy="34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9" name="CustomShape 9"/>
          <p:cNvSpPr/>
          <p:nvPr/>
        </p:nvSpPr>
        <p:spPr>
          <a:xfrm>
            <a:off x="1536480" y="3987360"/>
            <a:ext cx="9416880" cy="8780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В Республике Беларусь в 2022 году планируется произвести: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40" name="CustomShape 10"/>
          <p:cNvSpPr/>
          <p:nvPr/>
        </p:nvSpPr>
        <p:spPr>
          <a:xfrm>
            <a:off x="4859640" y="5213880"/>
            <a:ext cx="2771280" cy="999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934 тыс. тонн картофеля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(106% к 2021 г.)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1" name="CustomShape 11"/>
          <p:cNvSpPr/>
          <p:nvPr/>
        </p:nvSpPr>
        <p:spPr>
          <a:xfrm flipH="1">
            <a:off x="6244560" y="4865760"/>
            <a:ext cx="360" cy="34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2" name="CustomShape 12"/>
          <p:cNvSpPr/>
          <p:nvPr/>
        </p:nvSpPr>
        <p:spPr>
          <a:xfrm>
            <a:off x="1590120" y="5213880"/>
            <a:ext cx="2771280" cy="999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560,6 тыс. тонн овощей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(103% к 2021 г.)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3" name="CustomShape 13"/>
          <p:cNvSpPr/>
          <p:nvPr/>
        </p:nvSpPr>
        <p:spPr>
          <a:xfrm flipH="1">
            <a:off x="2975040" y="4865760"/>
            <a:ext cx="360" cy="34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4" name="CustomShape 14"/>
          <p:cNvSpPr/>
          <p:nvPr/>
        </p:nvSpPr>
        <p:spPr>
          <a:xfrm>
            <a:off x="8182440" y="5213880"/>
            <a:ext cx="2771280" cy="999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184 тыс. тонн плодов 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и ягод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(100% к 2021 г.)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5" name="CustomShape 15"/>
          <p:cNvSpPr/>
          <p:nvPr/>
        </p:nvSpPr>
        <p:spPr>
          <a:xfrm flipH="1">
            <a:off x="9567360" y="4865760"/>
            <a:ext cx="360" cy="34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TextShape 1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54358C8-4304-4AD6-8477-EB18E2A20BC2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Рисунок 18" descr=""/>
          <p:cNvPicPr/>
          <p:nvPr/>
        </p:nvPicPr>
        <p:blipFill>
          <a:blip r:embed="rId1"/>
          <a:srcRect l="0" t="7675" r="0" b="0"/>
          <a:stretch/>
        </p:blipFill>
        <p:spPr>
          <a:xfrm>
            <a:off x="0" y="2207520"/>
            <a:ext cx="12191760" cy="4650120"/>
          </a:xfrm>
          <a:prstGeom prst="rect">
            <a:avLst/>
          </a:prstGeom>
          <a:ln w="0">
            <a:noFill/>
          </a:ln>
        </p:spPr>
      </p:pic>
      <p:sp>
        <p:nvSpPr>
          <p:cNvPr id="248" name="TextShape 1"/>
          <p:cNvSpPr txBox="1"/>
          <p:nvPr/>
        </p:nvSpPr>
        <p:spPr>
          <a:xfrm>
            <a:off x="932400" y="-17928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be-BY" sz="4000" spc="-1" strike="noStrike">
                <a:solidFill>
                  <a:srgbClr val="ffffff"/>
                </a:solidFill>
                <a:latin typeface="Calibri"/>
              </a:rPr>
              <a:t>Предварительные итоги уборочной компании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CustomShape 2"/>
          <p:cNvSpPr/>
          <p:nvPr/>
        </p:nvSpPr>
        <p:spPr>
          <a:xfrm>
            <a:off x="1481400" y="951840"/>
            <a:ext cx="9416880" cy="8780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По Республике Беларусь в намолочено: 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50" name="CustomShape 3"/>
          <p:cNvSpPr/>
          <p:nvPr/>
        </p:nvSpPr>
        <p:spPr>
          <a:xfrm>
            <a:off x="1481400" y="2178360"/>
            <a:ext cx="2771280" cy="999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9 млн. тонн зерна</a:t>
            </a:r>
            <a:br/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(с учетом рапса)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51" name="CustomShape 4"/>
          <p:cNvSpPr/>
          <p:nvPr/>
        </p:nvSpPr>
        <p:spPr>
          <a:xfrm flipH="1">
            <a:off x="2866680" y="1830240"/>
            <a:ext cx="360" cy="34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CustomShape 5"/>
          <p:cNvSpPr/>
          <p:nvPr/>
        </p:nvSpPr>
        <p:spPr>
          <a:xfrm>
            <a:off x="4879800" y="2178360"/>
            <a:ext cx="2771280" cy="999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8,093 млн. тонн зерна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53" name="CustomShape 6"/>
          <p:cNvSpPr/>
          <p:nvPr/>
        </p:nvSpPr>
        <p:spPr>
          <a:xfrm flipH="1">
            <a:off x="6265080" y="1830240"/>
            <a:ext cx="360" cy="34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4" name="CustomShape 7"/>
          <p:cNvSpPr/>
          <p:nvPr/>
        </p:nvSpPr>
        <p:spPr>
          <a:xfrm>
            <a:off x="8127360" y="2178360"/>
            <a:ext cx="2771280" cy="999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Урожайность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36,4 ц/га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55" name="CustomShape 8"/>
          <p:cNvSpPr/>
          <p:nvPr/>
        </p:nvSpPr>
        <p:spPr>
          <a:xfrm flipH="1">
            <a:off x="9512640" y="1830240"/>
            <a:ext cx="360" cy="34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6" name="CustomShape 9"/>
          <p:cNvSpPr/>
          <p:nvPr/>
        </p:nvSpPr>
        <p:spPr>
          <a:xfrm>
            <a:off x="1481400" y="3687120"/>
            <a:ext cx="9416880" cy="8780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В Витебской области намолочено: 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57" name="CustomShape 10"/>
          <p:cNvSpPr/>
          <p:nvPr/>
        </p:nvSpPr>
        <p:spPr>
          <a:xfrm>
            <a:off x="1481400" y="4913640"/>
            <a:ext cx="2771280" cy="16765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1,65 млн. тонн зерновых и зернобобовых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58" name="CustomShape 11"/>
          <p:cNvSpPr/>
          <p:nvPr/>
        </p:nvSpPr>
        <p:spPr>
          <a:xfrm flipH="1">
            <a:off x="2866680" y="4565880"/>
            <a:ext cx="360" cy="34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CustomShape 12"/>
          <p:cNvSpPr/>
          <p:nvPr/>
        </p:nvSpPr>
        <p:spPr>
          <a:xfrm>
            <a:off x="4879800" y="4913640"/>
            <a:ext cx="2771280" cy="16765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83 тыс. тонн рапса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60" name="CustomShape 13"/>
          <p:cNvSpPr/>
          <p:nvPr/>
        </p:nvSpPr>
        <p:spPr>
          <a:xfrm flipH="1">
            <a:off x="6265080" y="4565880"/>
            <a:ext cx="360" cy="34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14"/>
          <p:cNvSpPr/>
          <p:nvPr/>
        </p:nvSpPr>
        <p:spPr>
          <a:xfrm>
            <a:off x="8127360" y="4913640"/>
            <a:ext cx="2771280" cy="16765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Урожайность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30,2 ц/га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62" name="CustomShape 15"/>
          <p:cNvSpPr/>
          <p:nvPr/>
        </p:nvSpPr>
        <p:spPr>
          <a:xfrm flipH="1">
            <a:off x="9512640" y="4565880"/>
            <a:ext cx="360" cy="34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3" name="TextShape 1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3E6BDB0-F0EF-4058-AD88-7617D4AB421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Shape 1"/>
          <p:cNvSpPr txBox="1"/>
          <p:nvPr/>
        </p:nvSpPr>
        <p:spPr>
          <a:xfrm>
            <a:off x="0" y="-150840"/>
            <a:ext cx="1219176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be-BY" sz="4000" spc="-1" strike="noStrike">
                <a:solidFill>
                  <a:srgbClr val="ffffff"/>
                </a:solidFill>
                <a:latin typeface="Calibri"/>
              </a:rPr>
              <a:t>Внешняя торговля сельскохозяйственной продукцией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CustomShape 2"/>
          <p:cNvSpPr/>
          <p:nvPr/>
        </p:nvSpPr>
        <p:spPr>
          <a:xfrm>
            <a:off x="1481400" y="951840"/>
            <a:ext cx="9416880" cy="8780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В 2021 году экспорт сельхозпродукции составил: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66" name="CustomShape 3"/>
          <p:cNvSpPr/>
          <p:nvPr/>
        </p:nvSpPr>
        <p:spPr>
          <a:xfrm>
            <a:off x="2696040" y="2169720"/>
            <a:ext cx="3074400" cy="161928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6,7 млрд. долларов США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67" name="CustomShape 4"/>
          <p:cNvSpPr/>
          <p:nvPr/>
        </p:nvSpPr>
        <p:spPr>
          <a:xfrm flipH="1">
            <a:off x="4233600" y="1821960"/>
            <a:ext cx="151200" cy="34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5"/>
          <p:cNvSpPr/>
          <p:nvPr/>
        </p:nvSpPr>
        <p:spPr>
          <a:xfrm>
            <a:off x="7014960" y="2169720"/>
            <a:ext cx="3071160" cy="161928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Прирост составил по итогам 2020 года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17,3 % или 987,6 млн. долларов США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69" name="CustomShape 6"/>
          <p:cNvSpPr/>
          <p:nvPr/>
        </p:nvSpPr>
        <p:spPr>
          <a:xfrm>
            <a:off x="8400960" y="1821960"/>
            <a:ext cx="149760" cy="34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0" name="CustomShape 7"/>
          <p:cNvSpPr/>
          <p:nvPr/>
        </p:nvSpPr>
        <p:spPr>
          <a:xfrm>
            <a:off x="1481400" y="4129200"/>
            <a:ext cx="9416880" cy="150768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География экспорта нашей продукции насчитывает более </a:t>
            </a:r>
            <a:br/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100 стран.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80 % - Российская Федерация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71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B2E1539-39C0-4E23-9EDD-41F775656405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Рисунок 51" descr=""/>
          <p:cNvPicPr/>
          <p:nvPr/>
        </p:nvPicPr>
        <p:blipFill>
          <a:blip r:embed="rId1"/>
          <a:stretch/>
        </p:blipFill>
        <p:spPr>
          <a:xfrm rot="2035200">
            <a:off x="346320" y="3139920"/>
            <a:ext cx="2599560" cy="3177000"/>
          </a:xfrm>
          <a:prstGeom prst="rect">
            <a:avLst/>
          </a:prstGeom>
          <a:ln w="0">
            <a:noFill/>
          </a:ln>
        </p:spPr>
      </p:pic>
      <p:sp>
        <p:nvSpPr>
          <p:cNvPr id="273" name="TextShape 1"/>
          <p:cNvSpPr txBox="1"/>
          <p:nvPr/>
        </p:nvSpPr>
        <p:spPr>
          <a:xfrm>
            <a:off x="0" y="-150840"/>
            <a:ext cx="1219176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be-BY" sz="4000" spc="-1" strike="noStrike">
                <a:solidFill>
                  <a:srgbClr val="ffffff"/>
                </a:solidFill>
                <a:latin typeface="Calibri"/>
              </a:rPr>
              <a:t>Внешняя торговля сельскохозяйственной продукцией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829440" y="951840"/>
            <a:ext cx="10717920" cy="8780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В 2021 году поставки в страны СНГ принесли более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5,5 млрд. долларов США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75" name="CustomShape 3"/>
          <p:cNvSpPr/>
          <p:nvPr/>
        </p:nvSpPr>
        <p:spPr>
          <a:xfrm>
            <a:off x="1797480" y="2037960"/>
            <a:ext cx="1404360" cy="8179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Азербайджан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+ 14,2 %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76" name="CustomShape 4"/>
          <p:cNvSpPr/>
          <p:nvPr/>
        </p:nvSpPr>
        <p:spPr>
          <a:xfrm>
            <a:off x="3355920" y="2037960"/>
            <a:ext cx="1387080" cy="8179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Казахстан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+ 11,2 %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77" name="CustomShape 5"/>
          <p:cNvSpPr/>
          <p:nvPr/>
        </p:nvSpPr>
        <p:spPr>
          <a:xfrm>
            <a:off x="4897080" y="2050200"/>
            <a:ext cx="1303560" cy="8179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Кыргызстан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+ 68,5 %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78" name="CustomShape 6"/>
          <p:cNvSpPr/>
          <p:nvPr/>
        </p:nvSpPr>
        <p:spPr>
          <a:xfrm>
            <a:off x="6355080" y="2052000"/>
            <a:ext cx="1229760" cy="8179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Молдова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+ 27,5 %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79" name="CustomShape 7"/>
          <p:cNvSpPr/>
          <p:nvPr/>
        </p:nvSpPr>
        <p:spPr>
          <a:xfrm>
            <a:off x="7739280" y="2050200"/>
            <a:ext cx="1316880" cy="8179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Таджикистан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+ 11,2 %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80" name="CustomShape 8"/>
          <p:cNvSpPr/>
          <p:nvPr/>
        </p:nvSpPr>
        <p:spPr>
          <a:xfrm>
            <a:off x="9210600" y="2037960"/>
            <a:ext cx="1253520" cy="8179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Узбекистан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+ 30,7 %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81" name="CustomShape 9"/>
          <p:cNvSpPr/>
          <p:nvPr/>
        </p:nvSpPr>
        <p:spPr>
          <a:xfrm>
            <a:off x="10618560" y="2029680"/>
            <a:ext cx="1253520" cy="8179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Украина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+ 24,2 %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82" name="CustomShape 10"/>
          <p:cNvSpPr/>
          <p:nvPr/>
        </p:nvSpPr>
        <p:spPr>
          <a:xfrm>
            <a:off x="389520" y="2029680"/>
            <a:ext cx="1253520" cy="8179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Россия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+ 112,2 %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83" name="CustomShape 11"/>
          <p:cNvSpPr/>
          <p:nvPr/>
        </p:nvSpPr>
        <p:spPr>
          <a:xfrm flipH="1">
            <a:off x="1015920" y="1830240"/>
            <a:ext cx="180360" cy="199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CustomShape 12"/>
          <p:cNvSpPr/>
          <p:nvPr/>
        </p:nvSpPr>
        <p:spPr>
          <a:xfrm flipH="1">
            <a:off x="2472120" y="1830240"/>
            <a:ext cx="180360" cy="199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CustomShape 13"/>
          <p:cNvSpPr/>
          <p:nvPr/>
        </p:nvSpPr>
        <p:spPr>
          <a:xfrm flipH="1">
            <a:off x="4025160" y="1840680"/>
            <a:ext cx="180360" cy="199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6" name="CustomShape 14"/>
          <p:cNvSpPr/>
          <p:nvPr/>
        </p:nvSpPr>
        <p:spPr>
          <a:xfrm>
            <a:off x="5669280" y="1840680"/>
            <a:ext cx="30960" cy="209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7" name="CustomShape 15"/>
          <p:cNvSpPr/>
          <p:nvPr/>
        </p:nvSpPr>
        <p:spPr>
          <a:xfrm>
            <a:off x="6970320" y="1840680"/>
            <a:ext cx="30960" cy="209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CustomShape 16"/>
          <p:cNvSpPr/>
          <p:nvPr/>
        </p:nvSpPr>
        <p:spPr>
          <a:xfrm>
            <a:off x="8382240" y="1825200"/>
            <a:ext cx="30960" cy="209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CustomShape 17"/>
          <p:cNvSpPr/>
          <p:nvPr/>
        </p:nvSpPr>
        <p:spPr>
          <a:xfrm>
            <a:off x="9845280" y="1859400"/>
            <a:ext cx="30960" cy="209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0" name="CustomShape 18"/>
          <p:cNvSpPr/>
          <p:nvPr/>
        </p:nvSpPr>
        <p:spPr>
          <a:xfrm>
            <a:off x="11100960" y="1840680"/>
            <a:ext cx="30960" cy="209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CustomShape 19"/>
          <p:cNvSpPr/>
          <p:nvPr/>
        </p:nvSpPr>
        <p:spPr>
          <a:xfrm>
            <a:off x="806040" y="3088800"/>
            <a:ext cx="10717920" cy="8780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 2021 году по Витебской области экспорт продовольственных товаров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 сельскохозяйственного сырья составил свыше 420 млн. долларов США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92" name="CustomShape 20"/>
          <p:cNvSpPr/>
          <p:nvPr/>
        </p:nvSpPr>
        <p:spPr>
          <a:xfrm>
            <a:off x="3678120" y="4185000"/>
            <a:ext cx="1404360" cy="8179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Армения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+ 11,8 %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93" name="CustomShape 21"/>
          <p:cNvSpPr/>
          <p:nvPr/>
        </p:nvSpPr>
        <p:spPr>
          <a:xfrm>
            <a:off x="5236560" y="4185000"/>
            <a:ext cx="1387080" cy="8179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Казахстан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+ 11,2 %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94" name="CustomShape 22"/>
          <p:cNvSpPr/>
          <p:nvPr/>
        </p:nvSpPr>
        <p:spPr>
          <a:xfrm>
            <a:off x="6777720" y="4197240"/>
            <a:ext cx="1303560" cy="8179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Кыргызстан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+ 19,3%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95" name="CustomShape 23"/>
          <p:cNvSpPr/>
          <p:nvPr/>
        </p:nvSpPr>
        <p:spPr>
          <a:xfrm>
            <a:off x="8235720" y="4199040"/>
            <a:ext cx="1229760" cy="8179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Молдова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+ 31,3 %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96" name="CustomShape 24"/>
          <p:cNvSpPr/>
          <p:nvPr/>
        </p:nvSpPr>
        <p:spPr>
          <a:xfrm>
            <a:off x="2270160" y="4176720"/>
            <a:ext cx="1253520" cy="8179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Россия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+ 22 %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97" name="CustomShape 25"/>
          <p:cNvSpPr/>
          <p:nvPr/>
        </p:nvSpPr>
        <p:spPr>
          <a:xfrm flipH="1">
            <a:off x="2896560" y="3977640"/>
            <a:ext cx="180360" cy="199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8" name="CustomShape 26"/>
          <p:cNvSpPr/>
          <p:nvPr/>
        </p:nvSpPr>
        <p:spPr>
          <a:xfrm flipH="1">
            <a:off x="4369320" y="3977640"/>
            <a:ext cx="180360" cy="199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9" name="CustomShape 27"/>
          <p:cNvSpPr/>
          <p:nvPr/>
        </p:nvSpPr>
        <p:spPr>
          <a:xfrm>
            <a:off x="5834520" y="3977640"/>
            <a:ext cx="30960" cy="209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0" name="CustomShape 28"/>
          <p:cNvSpPr/>
          <p:nvPr/>
        </p:nvSpPr>
        <p:spPr>
          <a:xfrm>
            <a:off x="7418160" y="3977640"/>
            <a:ext cx="30960" cy="209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1" name="CustomShape 29"/>
          <p:cNvSpPr/>
          <p:nvPr/>
        </p:nvSpPr>
        <p:spPr>
          <a:xfrm>
            <a:off x="8849160" y="3962160"/>
            <a:ext cx="30960" cy="209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2" name="CustomShape 30"/>
          <p:cNvSpPr/>
          <p:nvPr/>
        </p:nvSpPr>
        <p:spPr>
          <a:xfrm>
            <a:off x="842040" y="5126400"/>
            <a:ext cx="10717920" cy="8780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Экспорт в страны дальнего зарубежья (Витебская область) 30 млн. долларов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03" name="CustomShape 31"/>
          <p:cNvSpPr/>
          <p:nvPr/>
        </p:nvSpPr>
        <p:spPr>
          <a:xfrm>
            <a:off x="5333040" y="6098400"/>
            <a:ext cx="1404360" cy="7131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Китай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04" name="CustomShape 32"/>
          <p:cNvSpPr/>
          <p:nvPr/>
        </p:nvSpPr>
        <p:spPr>
          <a:xfrm>
            <a:off x="6891840" y="6098400"/>
            <a:ext cx="1387080" cy="7131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Гонконг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05" name="CustomShape 33"/>
          <p:cNvSpPr/>
          <p:nvPr/>
        </p:nvSpPr>
        <p:spPr>
          <a:xfrm>
            <a:off x="3925440" y="6090120"/>
            <a:ext cx="1253520" cy="721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Вьетнам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06" name="TextShape 3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CF8EE3B-80C2-449F-8F9B-15654DDA886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07" name="CustomShape 35"/>
          <p:cNvSpPr/>
          <p:nvPr/>
        </p:nvSpPr>
        <p:spPr>
          <a:xfrm>
            <a:off x="4550760" y="6004800"/>
            <a:ext cx="1080" cy="84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8" name="CustomShape 36"/>
          <p:cNvSpPr/>
          <p:nvPr/>
        </p:nvSpPr>
        <p:spPr>
          <a:xfrm>
            <a:off x="6066360" y="6004800"/>
            <a:ext cx="1080" cy="84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" name="CustomShape 37"/>
          <p:cNvSpPr/>
          <p:nvPr/>
        </p:nvSpPr>
        <p:spPr>
          <a:xfrm>
            <a:off x="7565760" y="6004800"/>
            <a:ext cx="1080" cy="84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push dir="u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0" y="-150840"/>
            <a:ext cx="1219176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66000"/>
          </a:bodyPr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Calibri"/>
              </a:rPr>
              <a:t>Государственная политика в области импортозамещения и ее особенности в условиях санкционного давления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311" name="Рисунок 4" descr=""/>
          <p:cNvPicPr/>
          <p:nvPr/>
        </p:nvPicPr>
        <p:blipFill>
          <a:blip r:embed="rId1"/>
          <a:stretch/>
        </p:blipFill>
        <p:spPr>
          <a:xfrm>
            <a:off x="707040" y="1174680"/>
            <a:ext cx="2900160" cy="41367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312" name="CustomShape 2"/>
          <p:cNvSpPr/>
          <p:nvPr/>
        </p:nvSpPr>
        <p:spPr>
          <a:xfrm>
            <a:off x="4195080" y="1174680"/>
            <a:ext cx="7588080" cy="14990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6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600" spc="-1" strike="noStrike">
                <a:solidFill>
                  <a:srgbClr val="ffffff"/>
                </a:solidFill>
                <a:latin typeface="Calibri"/>
              </a:rPr>
              <a:t>Импортозамещение – это условие сохранения нашего суверенитета, нужна лишь системная и упорядоченная работа по обеспечению экономической самодостаточности страны“</a:t>
            </a:r>
            <a:endParaRPr b="0" lang="ru-RU" sz="2600" spc="-1" strike="noStrike">
              <a:latin typeface="Arial"/>
            </a:endParaRPr>
          </a:p>
        </p:txBody>
      </p:sp>
      <p:sp>
        <p:nvSpPr>
          <p:cNvPr id="313" name="CustomShape 3"/>
          <p:cNvSpPr/>
          <p:nvPr/>
        </p:nvSpPr>
        <p:spPr>
          <a:xfrm>
            <a:off x="3525480" y="1979640"/>
            <a:ext cx="668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4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54A4145-C0AE-419D-AB32-626039A6D90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15" name="CustomShape 5"/>
          <p:cNvSpPr/>
          <p:nvPr/>
        </p:nvSpPr>
        <p:spPr>
          <a:xfrm>
            <a:off x="4195080" y="3350160"/>
            <a:ext cx="7588080" cy="4827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Цели ипортозамещения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16" name="CustomShape 6"/>
          <p:cNvSpPr/>
          <p:nvPr/>
        </p:nvSpPr>
        <p:spPr>
          <a:xfrm>
            <a:off x="7002360" y="4101840"/>
            <a:ext cx="1973160" cy="15782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Рост национального производства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17" name="CustomShape 7"/>
          <p:cNvSpPr/>
          <p:nvPr/>
        </p:nvSpPr>
        <p:spPr>
          <a:xfrm>
            <a:off x="4463280" y="4099680"/>
            <a:ext cx="2008800" cy="15782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Насыщение внутреннего рынка собственными товарами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18" name="CustomShape 8"/>
          <p:cNvSpPr/>
          <p:nvPr/>
        </p:nvSpPr>
        <p:spPr>
          <a:xfrm>
            <a:off x="9505800" y="4101840"/>
            <a:ext cx="1992960" cy="15782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Снижение зависимости от внешних производителей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19" name="CustomShape 9"/>
          <p:cNvSpPr/>
          <p:nvPr/>
        </p:nvSpPr>
        <p:spPr>
          <a:xfrm>
            <a:off x="5468040" y="3833280"/>
            <a:ext cx="360" cy="26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0" name="CustomShape 10"/>
          <p:cNvSpPr/>
          <p:nvPr/>
        </p:nvSpPr>
        <p:spPr>
          <a:xfrm>
            <a:off x="7989120" y="3833280"/>
            <a:ext cx="360" cy="268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1" name="CustomShape 11"/>
          <p:cNvSpPr/>
          <p:nvPr/>
        </p:nvSpPr>
        <p:spPr>
          <a:xfrm>
            <a:off x="10502280" y="3833280"/>
            <a:ext cx="360" cy="268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push dir="u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0" y="-179280"/>
            <a:ext cx="1219176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Calibri"/>
              </a:rPr>
              <a:t>Импортозамещение продуктов питания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1104120" y="819000"/>
            <a:ext cx="10489320" cy="122508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За первое полугодие 2022 года производство импортозамещающих товаров составило 258,6 млн. долл. США. На экспорт товаров отгружено на сумму 52,9 млн. долл. США, темп роста – 114,8 %.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24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81BAE82-C0A4-4E4C-B462-2B8224859AC5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25" name="CustomShape 4"/>
          <p:cNvSpPr/>
          <p:nvPr/>
        </p:nvSpPr>
        <p:spPr>
          <a:xfrm>
            <a:off x="277920" y="2423520"/>
            <a:ext cx="2771280" cy="35535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майонез и майонезные соусы на 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ОАО ”Гомельский жировой комбинат“ и ОАО ”Минский молочный завод“ 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(произведено за 6 мес.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2022 г. – 7,4 млн. долл. США, темп к аналогичному периоду прошлого года – 115,5%)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26" name="CustomShape 5"/>
          <p:cNvSpPr/>
          <p:nvPr/>
        </p:nvSpPr>
        <p:spPr>
          <a:xfrm>
            <a:off x="3242520" y="2423520"/>
            <a:ext cx="2771280" cy="35535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шоколад плиточный 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с начинками на 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СОАО ”Коммунарка“, 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ОАО ”Красный пищевик“ и СП ОАО ”Спартак“ 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(12,0 млн. долл. США, темп роста –115,0%)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27" name="CustomShape 6"/>
          <p:cNvSpPr/>
          <p:nvPr/>
        </p:nvSpPr>
        <p:spPr>
          <a:xfrm>
            <a:off x="6207120" y="2423520"/>
            <a:ext cx="2771280" cy="35535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чипсы и снэки на 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ОАО ”Машпищепрод“ 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(2,3 млн. долл. США, темп роста –155,1%)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28" name="CustomShape 7"/>
          <p:cNvSpPr/>
          <p:nvPr/>
        </p:nvSpPr>
        <p:spPr>
          <a:xfrm>
            <a:off x="9171720" y="2423520"/>
            <a:ext cx="2771280" cy="35535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Снижению зависимости от импортного сырья способствует переориентация на производство масла рапсового. За 7 месяцев 2022 г. на внутренний рынок страны предприятиями ”Белгоспищепрома“ поставлено 3366,1 т.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29" name="CustomShape 8"/>
          <p:cNvSpPr/>
          <p:nvPr/>
        </p:nvSpPr>
        <p:spPr>
          <a:xfrm flipH="1">
            <a:off x="1662840" y="2044440"/>
            <a:ext cx="242280" cy="378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0" name="CustomShape 9"/>
          <p:cNvSpPr/>
          <p:nvPr/>
        </p:nvSpPr>
        <p:spPr>
          <a:xfrm>
            <a:off x="4628160" y="2044440"/>
            <a:ext cx="360" cy="404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1" name="CustomShape 10"/>
          <p:cNvSpPr/>
          <p:nvPr/>
        </p:nvSpPr>
        <p:spPr>
          <a:xfrm>
            <a:off x="7592760" y="2044440"/>
            <a:ext cx="360" cy="378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2" name="CustomShape 11"/>
          <p:cNvSpPr/>
          <p:nvPr/>
        </p:nvSpPr>
        <p:spPr>
          <a:xfrm>
            <a:off x="10299960" y="2044440"/>
            <a:ext cx="257040" cy="378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push dir="u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0" y="5688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5400" spc="-1" strike="noStrike">
                <a:solidFill>
                  <a:srgbClr val="ffffff"/>
                </a:solidFill>
                <a:latin typeface="Calibri"/>
              </a:rPr>
              <a:t>ГОЛОД В МИРЕ</a:t>
            </a:r>
            <a:endParaRPr b="0" lang="ru-RU" sz="5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0" name="Рисунок 3" descr=""/>
          <p:cNvPicPr/>
          <p:nvPr/>
        </p:nvPicPr>
        <p:blipFill>
          <a:blip r:embed="rId1"/>
          <a:stretch/>
        </p:blipFill>
        <p:spPr>
          <a:xfrm>
            <a:off x="8278560" y="192600"/>
            <a:ext cx="3657240" cy="24379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91" name="Диаграмма 9" descr=""/>
          <p:cNvPicPr/>
          <p:nvPr/>
        </p:nvPicPr>
        <p:blipFill>
          <a:blip r:embed="rId2"/>
          <a:stretch/>
        </p:blipFill>
        <p:spPr>
          <a:xfrm>
            <a:off x="2031840" y="719640"/>
            <a:ext cx="8127720" cy="54183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92" name="Диаграмма 8"/>
          <p:cNvGraphicFramePr/>
          <p:nvPr/>
        </p:nvGraphicFramePr>
        <p:xfrm>
          <a:off x="2031840" y="1136160"/>
          <a:ext cx="8127720" cy="541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3" name="CustomShape 2"/>
          <p:cNvSpPr/>
          <p:nvPr/>
        </p:nvSpPr>
        <p:spPr>
          <a:xfrm>
            <a:off x="2795040" y="1279080"/>
            <a:ext cx="17384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9,8% населения Земли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94" name="CustomShape 3"/>
          <p:cNvSpPr/>
          <p:nvPr/>
        </p:nvSpPr>
        <p:spPr>
          <a:xfrm>
            <a:off x="4533840" y="1554120"/>
            <a:ext cx="19306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10,9% населения Земли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95" name="CustomShape 4"/>
          <p:cNvSpPr/>
          <p:nvPr/>
        </p:nvSpPr>
        <p:spPr>
          <a:xfrm>
            <a:off x="6258600" y="2045520"/>
            <a:ext cx="18766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8,84% населения Земли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96" name="CustomShape 5"/>
          <p:cNvSpPr/>
          <p:nvPr/>
        </p:nvSpPr>
        <p:spPr>
          <a:xfrm>
            <a:off x="8096760" y="2045520"/>
            <a:ext cx="17384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8% населения Земли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97" name="CustomShape 6"/>
          <p:cNvSpPr/>
          <p:nvPr/>
        </p:nvSpPr>
        <p:spPr>
          <a:xfrm>
            <a:off x="3278160" y="5218920"/>
            <a:ext cx="15868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828 млн. чел.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98" name="CustomShape 7"/>
          <p:cNvSpPr/>
          <p:nvPr/>
        </p:nvSpPr>
        <p:spPr>
          <a:xfrm>
            <a:off x="5043240" y="5218920"/>
            <a:ext cx="15868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782 млн. чел.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99" name="CustomShape 8"/>
          <p:cNvSpPr/>
          <p:nvPr/>
        </p:nvSpPr>
        <p:spPr>
          <a:xfrm>
            <a:off x="6691320" y="5218920"/>
            <a:ext cx="15868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678 млн. чел.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00" name="CustomShape 9"/>
          <p:cNvSpPr/>
          <p:nvPr/>
        </p:nvSpPr>
        <p:spPr>
          <a:xfrm>
            <a:off x="8339400" y="5215680"/>
            <a:ext cx="15868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670 млн. чел.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01" name="TextShape 10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8962606-9979-4F3E-AD1F-4B76438264B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2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0" y="-179280"/>
            <a:ext cx="1219176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Calibri"/>
              </a:rPr>
              <a:t>Импортозамещение в сфере здравоохранения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34" name="CustomShape 2"/>
          <p:cNvSpPr/>
          <p:nvPr/>
        </p:nvSpPr>
        <p:spPr>
          <a:xfrm>
            <a:off x="634680" y="837360"/>
            <a:ext cx="10717920" cy="14720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ffffff"/>
                </a:solidFill>
                <a:latin typeface="Calibri"/>
              </a:rPr>
              <a:t>Доля отечественных лекарственных средств на внутреннем рынке в стоимостном выражении уже на протяжении последних пяти лет достигает 50 %.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335" name="CustomShape 3"/>
          <p:cNvSpPr/>
          <p:nvPr/>
        </p:nvSpPr>
        <p:spPr>
          <a:xfrm>
            <a:off x="191520" y="3205080"/>
            <a:ext cx="2771280" cy="35535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900" spc="-1" strike="noStrike">
                <a:solidFill>
                  <a:srgbClr val="ffffff"/>
                </a:solidFill>
                <a:latin typeface="Calibri"/>
              </a:rPr>
              <a:t>лекарственные препараты в ампулах шприцевого наполнения производятся в полном объеме с использованием отечественных ампул, выпускаемых предприятиями холдинга ”Белорусская стекольная компания“ взамен украинских</a:t>
            </a:r>
            <a:endParaRPr b="0" lang="ru-RU" sz="1900" spc="-1" strike="noStrike">
              <a:latin typeface="Arial"/>
            </a:endParaRPr>
          </a:p>
        </p:txBody>
      </p:sp>
      <p:sp>
        <p:nvSpPr>
          <p:cNvPr id="336" name="CustomShape 4"/>
          <p:cNvSpPr/>
          <p:nvPr/>
        </p:nvSpPr>
        <p:spPr>
          <a:xfrm>
            <a:off x="3143880" y="3205080"/>
            <a:ext cx="2771280" cy="35535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900" spc="-1" strike="noStrike">
                <a:solidFill>
                  <a:srgbClr val="ffffff"/>
                </a:solidFill>
                <a:latin typeface="Calibri"/>
              </a:rPr>
              <a:t>инфузионные растворы производятся в контейнерах полимерных производства белорусского </a:t>
            </a:r>
            <a:br/>
            <a:r>
              <a:rPr b="0" lang="ru-RU" sz="1900" spc="-1" strike="noStrike">
                <a:solidFill>
                  <a:srgbClr val="ffffff"/>
                </a:solidFill>
                <a:latin typeface="Calibri"/>
              </a:rPr>
              <a:t>УП ”Алкопак“ взамен итальянских (”Натрия хлорид“, ”Метронидазол“ и другое)</a:t>
            </a:r>
            <a:endParaRPr b="0" lang="ru-RU" sz="1900" spc="-1" strike="noStrike">
              <a:latin typeface="Arial"/>
            </a:endParaRPr>
          </a:p>
        </p:txBody>
      </p:sp>
      <p:sp>
        <p:nvSpPr>
          <p:cNvPr id="337" name="CustomShape 5"/>
          <p:cNvSpPr/>
          <p:nvPr/>
        </p:nvSpPr>
        <p:spPr>
          <a:xfrm>
            <a:off x="6095880" y="3205080"/>
            <a:ext cx="2771280" cy="35535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лекарственные средства в форме спиртовых настоек и масел производятся с использованием флаконов российского производства взамен украинских (настойки календулы, боярышника и другое)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38" name="CustomShape 6"/>
          <p:cNvSpPr/>
          <p:nvPr/>
        </p:nvSpPr>
        <p:spPr>
          <a:xfrm>
            <a:off x="9048240" y="3207600"/>
            <a:ext cx="2771280" cy="35510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отдельные лекарственные средства в форме растворов и таблеток производятся с использованием фармацевтических субстанций индийского, российского и китайского производства взамен европейских (раствор магния сульфат, таблетки ”Нимесулид“, ”Фенибут“)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39" name="CustomShape 7"/>
          <p:cNvSpPr/>
          <p:nvPr/>
        </p:nvSpPr>
        <p:spPr>
          <a:xfrm>
            <a:off x="4608000" y="2424240"/>
            <a:ext cx="2771280" cy="666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В СФЕРЕ ФАРМАКОЛОГИИ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40" name="Рисунок 10" descr=""/>
          <p:cNvPicPr/>
          <p:nvPr/>
        </p:nvPicPr>
        <p:blipFill>
          <a:blip r:embed="rId1"/>
          <a:stretch/>
        </p:blipFill>
        <p:spPr>
          <a:xfrm>
            <a:off x="-14400" y="1117080"/>
            <a:ext cx="2840760" cy="2087640"/>
          </a:xfrm>
          <a:prstGeom prst="rect">
            <a:avLst/>
          </a:prstGeom>
          <a:ln w="0">
            <a:noFill/>
          </a:ln>
        </p:spPr>
      </p:pic>
      <p:sp>
        <p:nvSpPr>
          <p:cNvPr id="341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F573A52-0B71-431E-A6D2-A6E81A7C5F06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Рисунок 10" descr=""/>
          <p:cNvPicPr/>
          <p:nvPr/>
        </p:nvPicPr>
        <p:blipFill>
          <a:blip r:embed="rId1"/>
          <a:stretch/>
        </p:blipFill>
        <p:spPr>
          <a:xfrm>
            <a:off x="8955360" y="502200"/>
            <a:ext cx="2956680" cy="2956680"/>
          </a:xfrm>
          <a:prstGeom prst="rect">
            <a:avLst/>
          </a:prstGeom>
          <a:ln w="0">
            <a:noFill/>
          </a:ln>
        </p:spPr>
      </p:pic>
      <p:sp>
        <p:nvSpPr>
          <p:cNvPr id="343" name="CustomShape 1"/>
          <p:cNvSpPr/>
          <p:nvPr/>
        </p:nvSpPr>
        <p:spPr>
          <a:xfrm>
            <a:off x="0" y="-179280"/>
            <a:ext cx="1219176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Calibri"/>
              </a:rPr>
              <a:t>Импортозамещение в сфере здравоохранения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44" name="CustomShape 2"/>
          <p:cNvSpPr/>
          <p:nvPr/>
        </p:nvSpPr>
        <p:spPr>
          <a:xfrm>
            <a:off x="3549240" y="813240"/>
            <a:ext cx="4731840" cy="666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импортозамещении медицинского оборудования и техники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45" name="CustomShape 3"/>
          <p:cNvSpPr/>
          <p:nvPr/>
        </p:nvSpPr>
        <p:spPr>
          <a:xfrm>
            <a:off x="138960" y="1734480"/>
            <a:ext cx="2771280" cy="31820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аппарат лазерный хирургический диодный ”Diolas 940-6“ (лазерный скальпель)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(”Научно-технический центр ”ЛЭМТ“)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46" name="CustomShape 4"/>
          <p:cNvSpPr/>
          <p:nvPr/>
        </p:nvSpPr>
        <p:spPr>
          <a:xfrm>
            <a:off x="3048840" y="1734480"/>
            <a:ext cx="2865960" cy="31820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устройство полупроводниковое лазерное для фотодинамической терапии УПЛ-ФДТ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(”Научно-технический центр ”ЛЭМТ“)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347" name="CustomShape 5"/>
          <p:cNvSpPr/>
          <p:nvPr/>
        </p:nvSpPr>
        <p:spPr>
          <a:xfrm>
            <a:off x="6095880" y="1734480"/>
            <a:ext cx="2771280" cy="31820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устройство для визуализации вен и поверхностных кровеносных сосудов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(”Научно-технический центр ”ЛЭМТ“)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348" name="CustomShape 6"/>
          <p:cNvSpPr/>
          <p:nvPr/>
        </p:nvSpPr>
        <p:spPr>
          <a:xfrm>
            <a:off x="9048240" y="1738080"/>
            <a:ext cx="2771280" cy="31788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облучатели-рециркуляторы ультрафиолетовые бактерицидные ”Ареса-3“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(ОАО ”ЭЛЕКТРУМ“)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49" name="TextShape 7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FE7FCD7-93B1-40AD-9818-80F7461A010C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50" name="CustomShape 8"/>
          <p:cNvSpPr/>
          <p:nvPr/>
        </p:nvSpPr>
        <p:spPr>
          <a:xfrm flipH="1">
            <a:off x="2874600" y="1479600"/>
            <a:ext cx="708840" cy="25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1" name="CustomShape 9"/>
          <p:cNvSpPr/>
          <p:nvPr/>
        </p:nvSpPr>
        <p:spPr>
          <a:xfrm>
            <a:off x="4482000" y="1479600"/>
            <a:ext cx="360" cy="25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2" name="CustomShape 10"/>
          <p:cNvSpPr/>
          <p:nvPr/>
        </p:nvSpPr>
        <p:spPr>
          <a:xfrm>
            <a:off x="7095240" y="1479600"/>
            <a:ext cx="360" cy="25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3" name="CustomShape 11"/>
          <p:cNvSpPr/>
          <p:nvPr/>
        </p:nvSpPr>
        <p:spPr>
          <a:xfrm>
            <a:off x="8281440" y="1479600"/>
            <a:ext cx="766440" cy="25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4" name="CustomShape 12"/>
          <p:cNvSpPr/>
          <p:nvPr/>
        </p:nvSpPr>
        <p:spPr>
          <a:xfrm>
            <a:off x="138960" y="5171760"/>
            <a:ext cx="11680200" cy="14529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Доля отечественного оборудования в общем объеме закупки медицинской техники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 изделий медицинского назначения в 2021 году составила 28,5 % (для сравнения: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5 лет назад доля отечественных товаров составляла 14–16 % от общего объема закупок медицинских изделий). </a:t>
            </a:r>
            <a:endParaRPr b="0" lang="ru-RU" sz="24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Рисунок 9" descr=""/>
          <p:cNvPicPr/>
          <p:nvPr/>
        </p:nvPicPr>
        <p:blipFill>
          <a:blip r:embed="rId1"/>
          <a:stretch/>
        </p:blipFill>
        <p:spPr>
          <a:xfrm>
            <a:off x="10507320" y="188640"/>
            <a:ext cx="1566360" cy="1396800"/>
          </a:xfrm>
          <a:prstGeom prst="rect">
            <a:avLst/>
          </a:prstGeom>
          <a:ln w="0">
            <a:noFill/>
          </a:ln>
        </p:spPr>
      </p:pic>
      <p:pic>
        <p:nvPicPr>
          <p:cNvPr id="356" name="Рисунок 4" descr=""/>
          <p:cNvPicPr/>
          <p:nvPr/>
        </p:nvPicPr>
        <p:blipFill>
          <a:blip r:embed="rId2"/>
          <a:stretch/>
        </p:blipFill>
        <p:spPr>
          <a:xfrm>
            <a:off x="167040" y="79200"/>
            <a:ext cx="2009160" cy="1757880"/>
          </a:xfrm>
          <a:prstGeom prst="rect">
            <a:avLst/>
          </a:prstGeom>
          <a:ln w="0">
            <a:noFill/>
          </a:ln>
        </p:spPr>
      </p:pic>
      <p:sp>
        <p:nvSpPr>
          <p:cNvPr id="357" name="CustomShape 1"/>
          <p:cNvSpPr/>
          <p:nvPr/>
        </p:nvSpPr>
        <p:spPr>
          <a:xfrm>
            <a:off x="483120" y="-248040"/>
            <a:ext cx="1219176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Calibri"/>
              </a:rPr>
              <a:t>Импортозамещение в промышленности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358" name="Рисунок 1" descr=""/>
          <p:cNvPicPr/>
          <p:nvPr/>
        </p:nvPicPr>
        <p:blipFill>
          <a:blip r:embed="rId3"/>
          <a:stretch/>
        </p:blipFill>
        <p:spPr>
          <a:xfrm>
            <a:off x="5265720" y="5305320"/>
            <a:ext cx="1868760" cy="1552320"/>
          </a:xfrm>
          <a:prstGeom prst="rect">
            <a:avLst/>
          </a:prstGeom>
          <a:ln w="0">
            <a:noFill/>
          </a:ln>
        </p:spPr>
      </p:pic>
      <p:sp>
        <p:nvSpPr>
          <p:cNvPr id="359" name="CustomShape 2"/>
          <p:cNvSpPr/>
          <p:nvPr/>
        </p:nvSpPr>
        <p:spPr>
          <a:xfrm>
            <a:off x="242280" y="859680"/>
            <a:ext cx="11680200" cy="14529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За январь-июнь 2022 года машиностроительной отраслью произведено импортозамещающей продукции на сумму 2,5 млрд. долл. США, темп роста – 131,5 % (продукции отгружено на экспорт на сумму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1,6 млрд. долл. США, темп – 130,7 %).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60" name="CustomShape 3"/>
          <p:cNvSpPr/>
          <p:nvPr/>
        </p:nvSpPr>
        <p:spPr>
          <a:xfrm>
            <a:off x="1037880" y="2598840"/>
            <a:ext cx="2771280" cy="40431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Трактора на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ОАО ”МТЗ“;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ОАО ”Гомсельмаш“ (произведено за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6 мес. 2022 года составил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78,6 млн. долл. США,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темп – 105,3 %)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61" name="CustomShape 4"/>
          <p:cNvSpPr/>
          <p:nvPr/>
        </p:nvSpPr>
        <p:spPr>
          <a:xfrm>
            <a:off x="8591040" y="2598840"/>
            <a:ext cx="2771280" cy="40431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Комбайны зерноуборочных на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ОАО ”Гомсельмаш“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(69,4 млн. долл. США,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темп – 131,6 %)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62" name="CustomShape 5"/>
          <p:cNvSpPr/>
          <p:nvPr/>
        </p:nvSpPr>
        <p:spPr>
          <a:xfrm>
            <a:off x="4814640" y="2598840"/>
            <a:ext cx="2771280" cy="25635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На заводе ”Горизонт“ создан ноутбук.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 нём 12% белорусских комплектующий, к концу года – 30%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63" name="CustomShape 6"/>
          <p:cNvSpPr/>
          <p:nvPr/>
        </p:nvSpPr>
        <p:spPr>
          <a:xfrm>
            <a:off x="2406600" y="2312640"/>
            <a:ext cx="16560" cy="28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4" name="CustomShape 7"/>
          <p:cNvSpPr/>
          <p:nvPr/>
        </p:nvSpPr>
        <p:spPr>
          <a:xfrm flipH="1">
            <a:off x="6081480" y="2312640"/>
            <a:ext cx="720" cy="28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5" name="CustomShape 8"/>
          <p:cNvSpPr/>
          <p:nvPr/>
        </p:nvSpPr>
        <p:spPr>
          <a:xfrm>
            <a:off x="9954720" y="2312640"/>
            <a:ext cx="21600" cy="28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push dir="u"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Рисунок 5" descr=""/>
          <p:cNvPicPr/>
          <p:nvPr/>
        </p:nvPicPr>
        <p:blipFill>
          <a:blip r:embed="rId1"/>
          <a:stretch/>
        </p:blipFill>
        <p:spPr>
          <a:xfrm rot="20591400">
            <a:off x="-242640" y="135360"/>
            <a:ext cx="3057120" cy="1477080"/>
          </a:xfrm>
          <a:prstGeom prst="rect">
            <a:avLst/>
          </a:prstGeom>
          <a:ln w="0">
            <a:noFill/>
          </a:ln>
        </p:spPr>
      </p:pic>
      <p:pic>
        <p:nvPicPr>
          <p:cNvPr id="367" name="Рисунок 4" descr=""/>
          <p:cNvPicPr/>
          <p:nvPr/>
        </p:nvPicPr>
        <p:blipFill>
          <a:blip r:embed="rId2"/>
          <a:stretch/>
        </p:blipFill>
        <p:spPr>
          <a:xfrm>
            <a:off x="8993880" y="207720"/>
            <a:ext cx="3127320" cy="1619640"/>
          </a:xfrm>
          <a:prstGeom prst="rect">
            <a:avLst/>
          </a:prstGeom>
          <a:ln w="0">
            <a:noFill/>
          </a:ln>
        </p:spPr>
      </p:pic>
      <p:sp>
        <p:nvSpPr>
          <p:cNvPr id="368" name="CustomShape 1"/>
          <p:cNvSpPr/>
          <p:nvPr/>
        </p:nvSpPr>
        <p:spPr>
          <a:xfrm>
            <a:off x="84240" y="-63720"/>
            <a:ext cx="12191760" cy="108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48000"/>
          </a:bodyPr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Calibri"/>
              </a:rPr>
              <a:t>Импортозамещение в деревообрабатывающей промышленности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69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26DEEBE-7766-4957-89E0-EE344D3310D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70" name="CustomShape 3"/>
          <p:cNvSpPr/>
          <p:nvPr/>
        </p:nvSpPr>
        <p:spPr>
          <a:xfrm>
            <a:off x="242280" y="1160280"/>
            <a:ext cx="11680200" cy="1152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CustomShape 4"/>
          <p:cNvSpPr/>
          <p:nvPr/>
        </p:nvSpPr>
        <p:spPr>
          <a:xfrm>
            <a:off x="1037880" y="2598840"/>
            <a:ext cx="2771280" cy="40431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Производство фанеры на ХК ”Пинскдрев“, ОАО ”Речицадрев“, ОАО ”Мостовдрев“, ОАО ”ФанДОК“, ОАО ”Гомельдрев“ (объем производства за 6 мес. 2022 года составил 65,9 млн. долл. США, темп – 136,4%)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72" name="CustomShape 5"/>
          <p:cNvSpPr/>
          <p:nvPr/>
        </p:nvSpPr>
        <p:spPr>
          <a:xfrm>
            <a:off x="8591040" y="2598840"/>
            <a:ext cx="2771280" cy="40431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Производство плит древесностружечных,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в т.ч. ламинированных на ОАО ”Ивацевичдрев“, ОАО ”Речицадрев“ (объем производства – 55,4 млн. долл. США, темп – 111,5 %)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73" name="CustomShape 6"/>
          <p:cNvSpPr/>
          <p:nvPr/>
        </p:nvSpPr>
        <p:spPr>
          <a:xfrm>
            <a:off x="4468320" y="2598840"/>
            <a:ext cx="3424320" cy="42588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За 8 месяцев 2022 г. только предприятия концерна ”Беллесбумпром“ увеличили продажи мебели на внутреннем рынке более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чем на 14 %.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В целом за указанный период текущего года импорт мебели в страну снизился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на 29,4 %.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Открылась ниша для отечественных производителей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74" name="CustomShape 7"/>
          <p:cNvSpPr/>
          <p:nvPr/>
        </p:nvSpPr>
        <p:spPr>
          <a:xfrm>
            <a:off x="2406600" y="2312640"/>
            <a:ext cx="16560" cy="28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5" name="CustomShape 8"/>
          <p:cNvSpPr/>
          <p:nvPr/>
        </p:nvSpPr>
        <p:spPr>
          <a:xfrm flipH="1">
            <a:off x="6081480" y="2312640"/>
            <a:ext cx="720" cy="28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6" name="CustomShape 9"/>
          <p:cNvSpPr/>
          <p:nvPr/>
        </p:nvSpPr>
        <p:spPr>
          <a:xfrm>
            <a:off x="9954720" y="2312640"/>
            <a:ext cx="21600" cy="28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7" name="CustomShape 10"/>
          <p:cNvSpPr/>
          <p:nvPr/>
        </p:nvSpPr>
        <p:spPr>
          <a:xfrm>
            <a:off x="242280" y="1178640"/>
            <a:ext cx="11680200" cy="11520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За 6 месяцев 2022 года деревообрабатывающей отраслью произведено импортозамещающей продукции на сумму 476,2 млн. долл. США, темп роста – 146,0 % (продукции отгружено на экспорт на сумму 332,3 млн. долл. США, темп – 136,6 %).</a:t>
            </a:r>
            <a:endParaRPr b="0" lang="ru-RU" sz="24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Рисунок 5" descr=""/>
          <p:cNvPicPr/>
          <p:nvPr/>
        </p:nvPicPr>
        <p:blipFill>
          <a:blip r:embed="rId1"/>
          <a:srcRect l="19506" t="29798" r="16396" b="29012"/>
          <a:stretch/>
        </p:blipFill>
        <p:spPr>
          <a:xfrm>
            <a:off x="1441080" y="5596560"/>
            <a:ext cx="1833480" cy="12675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379" name="CustomShape 1"/>
          <p:cNvSpPr/>
          <p:nvPr/>
        </p:nvSpPr>
        <p:spPr>
          <a:xfrm>
            <a:off x="0" y="0"/>
            <a:ext cx="1219176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43000"/>
          </a:bodyPr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Calibri"/>
              </a:rPr>
              <a:t>Интенсификация политики импортозамещения 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Calibri"/>
              </a:rPr>
              <a:t>с дружественными для Беларуси странами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80" name="CustomShape 2"/>
          <p:cNvSpPr/>
          <p:nvPr/>
        </p:nvSpPr>
        <p:spPr>
          <a:xfrm>
            <a:off x="775440" y="1506240"/>
            <a:ext cx="3004200" cy="29595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Белорусское Правительство планомерно идет по пути активизации политики импортозамещения с дружественными странами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381" name="Рисунок 6" descr=""/>
          <p:cNvPicPr/>
          <p:nvPr/>
        </p:nvPicPr>
        <p:blipFill>
          <a:blip r:embed="rId2"/>
          <a:srcRect l="4225" t="17639" r="2818" b="17943"/>
          <a:stretch/>
        </p:blipFill>
        <p:spPr>
          <a:xfrm>
            <a:off x="3360240" y="5596560"/>
            <a:ext cx="1866240" cy="12250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382" name="Рисунок 7" descr=""/>
          <p:cNvPicPr/>
          <p:nvPr/>
        </p:nvPicPr>
        <p:blipFill>
          <a:blip r:embed="rId3"/>
          <a:stretch/>
        </p:blipFill>
        <p:spPr>
          <a:xfrm>
            <a:off x="5311800" y="5596560"/>
            <a:ext cx="1818000" cy="12250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383" name="Рисунок 8" descr=""/>
          <p:cNvPicPr/>
          <p:nvPr/>
        </p:nvPicPr>
        <p:blipFill>
          <a:blip r:embed="rId4"/>
          <a:stretch/>
        </p:blipFill>
        <p:spPr>
          <a:xfrm>
            <a:off x="7215480" y="5596560"/>
            <a:ext cx="1818000" cy="12250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384" name="Рисунок 10" descr=""/>
          <p:cNvPicPr/>
          <p:nvPr/>
        </p:nvPicPr>
        <p:blipFill>
          <a:blip r:embed="rId5"/>
          <a:stretch/>
        </p:blipFill>
        <p:spPr>
          <a:xfrm>
            <a:off x="9119160" y="5596560"/>
            <a:ext cx="2102400" cy="12250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385" name="CustomShape 3"/>
          <p:cNvSpPr/>
          <p:nvPr/>
        </p:nvSpPr>
        <p:spPr>
          <a:xfrm>
            <a:off x="4301640" y="1325520"/>
            <a:ext cx="7184160" cy="874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Белорусские промышленные предприятия взаимодействуют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с организациями Российской Федерации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86" name="CustomShape 4"/>
          <p:cNvSpPr/>
          <p:nvPr/>
        </p:nvSpPr>
        <p:spPr>
          <a:xfrm>
            <a:off x="4293360" y="2391480"/>
            <a:ext cx="2288160" cy="1018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Сельскохозяйственное машиностроение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87" name="CustomShape 5"/>
          <p:cNvSpPr/>
          <p:nvPr/>
        </p:nvSpPr>
        <p:spPr>
          <a:xfrm>
            <a:off x="6745320" y="2391480"/>
            <a:ext cx="2288160" cy="1018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Лифтовое машиностроение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88" name="CustomShape 6"/>
          <p:cNvSpPr/>
          <p:nvPr/>
        </p:nvSpPr>
        <p:spPr>
          <a:xfrm>
            <a:off x="9197640" y="2391480"/>
            <a:ext cx="2288160" cy="1018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Поставки автокомпонентов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89" name="CustomShape 7"/>
          <p:cNvSpPr/>
          <p:nvPr/>
        </p:nvSpPr>
        <p:spPr>
          <a:xfrm>
            <a:off x="4293360" y="3582360"/>
            <a:ext cx="2288160" cy="1018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Пассажирская техника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90" name="CustomShape 8"/>
          <p:cNvSpPr/>
          <p:nvPr/>
        </p:nvSpPr>
        <p:spPr>
          <a:xfrm>
            <a:off x="6745320" y="3601080"/>
            <a:ext cx="2288160" cy="1018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Лесозаготовительная техника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91" name="CustomShape 9"/>
          <p:cNvSpPr/>
          <p:nvPr/>
        </p:nvSpPr>
        <p:spPr>
          <a:xfrm>
            <a:off x="9197640" y="3582360"/>
            <a:ext cx="2288160" cy="1018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Выпуск крупногабаритных шарнирных подшипников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92" name="CustomShape 10"/>
          <p:cNvSpPr/>
          <p:nvPr/>
        </p:nvSpPr>
        <p:spPr>
          <a:xfrm>
            <a:off x="107280" y="4670640"/>
            <a:ext cx="12017520" cy="87444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Перспективно использование потенциала общего рынка промышленной продукции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государств - членов ЕАЭС.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93" name="TextShape 1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8990417-21C2-4A54-B862-62ACB5B9D25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ustomShape 1"/>
          <p:cNvSpPr/>
          <p:nvPr/>
        </p:nvSpPr>
        <p:spPr>
          <a:xfrm>
            <a:off x="0" y="-237960"/>
            <a:ext cx="12191760" cy="13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Calibri"/>
              </a:rPr>
              <a:t>Импортозамещение в Витебской области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95" name="CustomShape 2"/>
          <p:cNvSpPr/>
          <p:nvPr/>
        </p:nvSpPr>
        <p:spPr>
          <a:xfrm>
            <a:off x="775440" y="820440"/>
            <a:ext cx="3110400" cy="25509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Организациями коммунального подчинения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 юридическими лицами без ведомственной подчиненности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775440" y="3868560"/>
            <a:ext cx="3110400" cy="25509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произведено импортозамещающей продукции на сумму 483,7 млн. долларов США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97" name="CustomShape 4"/>
          <p:cNvSpPr/>
          <p:nvPr/>
        </p:nvSpPr>
        <p:spPr>
          <a:xfrm>
            <a:off x="2331000" y="3371760"/>
            <a:ext cx="360" cy="496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8" name="CustomShape 5"/>
          <p:cNvSpPr/>
          <p:nvPr/>
        </p:nvSpPr>
        <p:spPr>
          <a:xfrm>
            <a:off x="8681400" y="820440"/>
            <a:ext cx="3110400" cy="25509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Малым и средним бизнесом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99" name="CustomShape 6"/>
          <p:cNvSpPr/>
          <p:nvPr/>
        </p:nvSpPr>
        <p:spPr>
          <a:xfrm>
            <a:off x="8681400" y="3868560"/>
            <a:ext cx="3110400" cy="25509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произведено импортозамещающей продукции на сумму 106,4 млн. долларов США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00" name="CustomShape 7"/>
          <p:cNvSpPr/>
          <p:nvPr/>
        </p:nvSpPr>
        <p:spPr>
          <a:xfrm>
            <a:off x="10236600" y="3371760"/>
            <a:ext cx="360" cy="496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1" name="CustomShape 8"/>
          <p:cNvSpPr/>
          <p:nvPr/>
        </p:nvSpPr>
        <p:spPr>
          <a:xfrm>
            <a:off x="4321440" y="1087560"/>
            <a:ext cx="3695400" cy="253224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5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i="1" lang="ru-RU" sz="1800" spc="-1" strike="noStrike">
                <a:solidFill>
                  <a:srgbClr val="ffffff"/>
                </a:solidFill>
                <a:latin typeface="Calibri"/>
              </a:rPr>
              <a:t>54 % от задания на  2022 год – 895,5 млн. долларов США), темп – 116,4 %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02" name="CustomShape 9"/>
          <p:cNvSpPr/>
          <p:nvPr/>
        </p:nvSpPr>
        <p:spPr>
          <a:xfrm>
            <a:off x="4629240" y="3790080"/>
            <a:ext cx="3866760" cy="28558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i="1" lang="ru-RU" sz="1600" spc="-1" strike="noStrike">
                <a:solidFill>
                  <a:srgbClr val="ffffff"/>
                </a:solidFill>
                <a:latin typeface="Calibri"/>
              </a:rPr>
              <a:t>Доля субъектов малого и среднего бизнеса в объеме производства импортозамещающей продукции в 2021 г. снизилась на 1,2 % пункта и составила 22 %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03" name="TextShape 10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FF71914-8285-47A5-BF28-6779C1ECDFF7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Рисунок 9" descr=""/>
          <p:cNvPicPr/>
          <p:nvPr/>
        </p:nvPicPr>
        <p:blipFill>
          <a:blip r:embed="rId1"/>
          <a:srcRect l="5024" t="51667" r="5866" b="2500"/>
          <a:stretch/>
        </p:blipFill>
        <p:spPr>
          <a:xfrm>
            <a:off x="686880" y="3747960"/>
            <a:ext cx="5038200" cy="3142800"/>
          </a:xfrm>
          <a:prstGeom prst="rect">
            <a:avLst/>
          </a:prstGeom>
          <a:ln w="0">
            <a:noFill/>
          </a:ln>
        </p:spPr>
      </p:pic>
      <p:pic>
        <p:nvPicPr>
          <p:cNvPr id="405" name="Рисунок 8" descr=""/>
          <p:cNvPicPr/>
          <p:nvPr/>
        </p:nvPicPr>
        <p:blipFill>
          <a:blip r:embed="rId2"/>
          <a:srcRect l="10583" t="0" r="11088" b="55000"/>
          <a:stretch/>
        </p:blipFill>
        <p:spPr>
          <a:xfrm>
            <a:off x="7391520" y="3724200"/>
            <a:ext cx="4428720" cy="3085920"/>
          </a:xfrm>
          <a:prstGeom prst="rect">
            <a:avLst/>
          </a:prstGeom>
          <a:ln w="0">
            <a:noFill/>
          </a:ln>
        </p:spPr>
      </p:pic>
      <p:sp>
        <p:nvSpPr>
          <p:cNvPr id="406" name="CustomShape 1"/>
          <p:cNvSpPr/>
          <p:nvPr/>
        </p:nvSpPr>
        <p:spPr>
          <a:xfrm>
            <a:off x="0" y="-237960"/>
            <a:ext cx="12191760" cy="122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Calibri"/>
              </a:rPr>
              <a:t>Инвестиционные проекты в Витебской области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407" name="CustomShape 2"/>
          <p:cNvSpPr/>
          <p:nvPr/>
        </p:nvSpPr>
        <p:spPr>
          <a:xfrm>
            <a:off x="686880" y="990720"/>
            <a:ext cx="3084480" cy="26287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Строительство Витебского завода по производству инновационной техники ”VIZIT“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(4,5 млн. долларов США)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08" name="CustomShape 3"/>
          <p:cNvSpPr/>
          <p:nvPr/>
        </p:nvSpPr>
        <p:spPr>
          <a:xfrm>
            <a:off x="4654080" y="990720"/>
            <a:ext cx="3084480" cy="45907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Закупка оборудования и разработка рецептуры для производства предварительных смесей для кормления животных птицы ЗАО “Витебскагропродукт“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(до 19,5 млн. долларов США)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09" name="CustomShape 4"/>
          <p:cNvSpPr/>
          <p:nvPr/>
        </p:nvSpPr>
        <p:spPr>
          <a:xfrm>
            <a:off x="686880" y="3876840"/>
            <a:ext cx="3084480" cy="26287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Развитие производства облицовочного кирпича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ООО ”РуБелэко“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(1,5 млн.долларов США 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10" name="CustomShape 5"/>
          <p:cNvSpPr/>
          <p:nvPr/>
        </p:nvSpPr>
        <p:spPr>
          <a:xfrm>
            <a:off x="8621280" y="990720"/>
            <a:ext cx="3198960" cy="551448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Использование плиты МДФ, выпускаемых предприятиями ”Кроноспан“, ”Мостодрев“, ”Борисовдрев“,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 рамках реализации которого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ООО ”НПЦ ЮНИ“,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ООО ”Портман“ планируют обеспечить производство дверей из древесины на сумму не менее 3,87 млн. долларов США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11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32C84D5-7D5F-4E7C-B158-973B90016BA2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Shape 1"/>
          <p:cNvSpPr txBox="1"/>
          <p:nvPr/>
        </p:nvSpPr>
        <p:spPr>
          <a:xfrm>
            <a:off x="5781600" y="123840"/>
            <a:ext cx="6409800" cy="665748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35000"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i="1" lang="ru-RU" sz="33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i="1" lang="ru-RU" sz="3300" spc="-1" strike="noStrike">
                <a:solidFill>
                  <a:srgbClr val="ffffff"/>
                </a:solidFill>
                <a:latin typeface="Calibri"/>
              </a:rPr>
              <a:t>Это настоящая война, и реакция на санкции может быть только одна – мобилизация, поиск новых возможностей для развития. Иного не дано… </a:t>
            </a:r>
            <a:endParaRPr b="0" lang="ru-RU" sz="33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i="1" lang="ru-RU" sz="3300" spc="-1" strike="noStrike">
                <a:solidFill>
                  <a:srgbClr val="ffffff"/>
                </a:solidFill>
                <a:latin typeface="Calibri"/>
              </a:rPr>
              <a:t>За короткий период становления мы смогли построить экспортно ориентированную экономику. Неужели кто-то думает, что Беларусь не сможет в еще большем объеме освоить азиатский, африканский, южноамериканский и другие рынки дальней дуги? Тем более всего того, что мы производим, в том числе и продовольствия, катастрофически не хватает в мире“.</a:t>
            </a:r>
            <a:endParaRPr b="0" lang="ru-RU" sz="33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33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i="1" lang="ru-RU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i="1" lang="ru-RU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i="1" lang="ru-RU" sz="2800" spc="-1" strike="noStrike">
                <a:solidFill>
                  <a:srgbClr val="ffffff"/>
                </a:solidFill>
                <a:latin typeface="Calibri"/>
              </a:rPr>
              <a:t>Послание к белорусскому народу </a:t>
            </a:r>
            <a:br/>
            <a:r>
              <a:rPr b="0" i="1" lang="ru-RU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i="1" lang="ru-RU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i="1" lang="ru-RU" sz="2800" spc="-1" strike="noStrike">
                <a:solidFill>
                  <a:srgbClr val="ffffff"/>
                </a:solidFill>
                <a:latin typeface="Calibri"/>
              </a:rPr>
              <a:t>и Национальному собранию </a:t>
            </a:r>
            <a:r>
              <a:rPr b="0" i="1" lang="ru-RU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i="1" lang="ru-RU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i="1" lang="ru-RU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i="1" lang="ru-RU" sz="2800" spc="-1" strike="noStrike">
                <a:solidFill>
                  <a:srgbClr val="ffffff"/>
                </a:solidFill>
                <a:latin typeface="Calibri"/>
              </a:rPr>
              <a:t>Республики Беларусь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3" name="Рисунок 3" descr=""/>
          <p:cNvPicPr/>
          <p:nvPr/>
        </p:nvPicPr>
        <p:blipFill>
          <a:blip r:embed="rId1"/>
          <a:stretch/>
        </p:blipFill>
        <p:spPr>
          <a:xfrm>
            <a:off x="1114560" y="676440"/>
            <a:ext cx="4047840" cy="4047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414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847BB9A-1F7D-4932-AE2F-5D5CA2FC403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988920" y="17676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4000"/>
          </a:bodyPr>
          <a:p>
            <a:pPr algn="ctr">
              <a:lnSpc>
                <a:spcPct val="90000"/>
              </a:lnSpc>
            </a:pPr>
            <a:r>
              <a:rPr b="1" lang="ru-RU" sz="3200" spc="-1" strike="noStrike">
                <a:solidFill>
                  <a:srgbClr val="ffffff"/>
                </a:solidFill>
                <a:latin typeface="Calibri"/>
              </a:rPr>
              <a:t>Число людей, не имеющих финансовой возможности обеспечить себе здоровое питание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3" name="Рисунок 3" descr=""/>
          <p:cNvPicPr/>
          <p:nvPr/>
        </p:nvPicPr>
        <p:blipFill>
          <a:blip r:embed="rId1"/>
          <a:stretch/>
        </p:blipFill>
        <p:spPr>
          <a:xfrm>
            <a:off x="9225360" y="1351440"/>
            <a:ext cx="2809440" cy="1628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04" name="CustomShape 2"/>
          <p:cNvSpPr/>
          <p:nvPr/>
        </p:nvSpPr>
        <p:spPr>
          <a:xfrm>
            <a:off x="1725120" y="3544560"/>
            <a:ext cx="1743480" cy="306324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vert="vert270" rot="16200000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Увеличилось на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112 млн. чел.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801000" y="1502280"/>
            <a:ext cx="3592080" cy="1910160"/>
          </a:xfrm>
          <a:prstGeom prst="ellipse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СОСТАВЛЯЕТ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3,1 МЛРД. ЧЕЛ.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06" name="CustomShape 4"/>
          <p:cNvSpPr/>
          <p:nvPr/>
        </p:nvSpPr>
        <p:spPr>
          <a:xfrm>
            <a:off x="4678920" y="1426680"/>
            <a:ext cx="4015440" cy="147780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доля белорусов, которые не могут позволить себе здоровое питание, </a:t>
            </a: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– </a:t>
            </a:r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одна из наименьших в мире</a:t>
            </a: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(0,2 %)</a:t>
            </a:r>
            <a:endParaRPr b="0" lang="ru-RU" sz="1800" spc="-1" strike="noStrike">
              <a:latin typeface="Arial"/>
            </a:endParaRPr>
          </a:p>
        </p:txBody>
      </p:sp>
      <p:graphicFrame>
        <p:nvGraphicFramePr>
          <p:cNvPr id="107" name="Диаграмма 10"/>
          <p:cNvGraphicFramePr/>
          <p:nvPr/>
        </p:nvGraphicFramePr>
        <p:xfrm>
          <a:off x="5383080" y="3544560"/>
          <a:ext cx="5766480" cy="294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8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6CBA8B4-9507-468F-AEC3-E008BC366C9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3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366840" y="11988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ffffff"/>
                </a:solidFill>
                <a:latin typeface="Calibri"/>
              </a:rPr>
              <a:t>РОСТ ЦЕН В ЕВРОСОЮЗЕ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0" name="Рисунок 3" descr=""/>
          <p:cNvPicPr/>
          <p:nvPr/>
        </p:nvPicPr>
        <p:blipFill>
          <a:blip r:embed="rId1"/>
          <a:stretch/>
        </p:blipFill>
        <p:spPr>
          <a:xfrm>
            <a:off x="8898840" y="119880"/>
            <a:ext cx="3000600" cy="22737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11" name="CustomShape 2"/>
          <p:cNvSpPr/>
          <p:nvPr/>
        </p:nvSpPr>
        <p:spPr>
          <a:xfrm>
            <a:off x="1555560" y="2431440"/>
            <a:ext cx="1743480" cy="306324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vert="vert270" rot="16200000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Сливочное масло на 80%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112" name="CustomShape 3"/>
          <p:cNvSpPr/>
          <p:nvPr/>
        </p:nvSpPr>
        <p:spPr>
          <a:xfrm>
            <a:off x="3299400" y="2431440"/>
            <a:ext cx="1743480" cy="306324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vert="vert270" rot="16200000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Сухое молоко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на 50%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113" name="CustomShape 4"/>
          <p:cNvSpPr/>
          <p:nvPr/>
        </p:nvSpPr>
        <p:spPr>
          <a:xfrm>
            <a:off x="5043240" y="2431440"/>
            <a:ext cx="1743480" cy="306324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vert="vert270" rot="16200000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Говядина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на 28%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114" name="CustomShape 5"/>
          <p:cNvSpPr/>
          <p:nvPr/>
        </p:nvSpPr>
        <p:spPr>
          <a:xfrm>
            <a:off x="6787440" y="2431440"/>
            <a:ext cx="1743480" cy="306324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vert="vert270" rot="16200000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Продуктовая корзина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в Германии на 8 %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15" name="CustomShape 6"/>
          <p:cNvSpPr/>
          <p:nvPr/>
        </p:nvSpPr>
        <p:spPr>
          <a:xfrm>
            <a:off x="8531280" y="2431440"/>
            <a:ext cx="1743480" cy="306324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vert="vert270" rot="16200000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Продуктовая корзина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в Прибалтике на 20 %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16" name="CustomShape 7"/>
          <p:cNvSpPr/>
          <p:nvPr/>
        </p:nvSpPr>
        <p:spPr>
          <a:xfrm>
            <a:off x="2191680" y="5859000"/>
            <a:ext cx="7446960" cy="6217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30 % британцев стали экономить на еде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7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BC4AAC5-2B9E-49D5-B3BA-82B2F1BEBC0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4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906120" y="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56000"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ffffff"/>
                </a:solidFill>
                <a:latin typeface="Calibri"/>
              </a:rPr>
              <a:t>НАРУШЕНИЕ ПРОДОВОЛЬСТВЕННО-ЛОГИСТИЧЕСКИХ ЦЕПОЧЕК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19" name="Диаграмма 5"/>
          <p:cNvGraphicFramePr/>
          <p:nvPr/>
        </p:nvGraphicFramePr>
        <p:xfrm>
          <a:off x="690480" y="1164240"/>
          <a:ext cx="3328200" cy="2855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20" name="Диаграмма 6"/>
          <p:cNvGraphicFramePr/>
          <p:nvPr/>
        </p:nvGraphicFramePr>
        <p:xfrm>
          <a:off x="4431600" y="1244880"/>
          <a:ext cx="3328200" cy="2855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1" name="Диаграмма 7"/>
          <p:cNvGraphicFramePr/>
          <p:nvPr/>
        </p:nvGraphicFramePr>
        <p:xfrm>
          <a:off x="8173080" y="1010160"/>
          <a:ext cx="3328200" cy="2855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2" name="Диаграмма 8"/>
          <p:cNvGraphicFramePr/>
          <p:nvPr/>
        </p:nvGraphicFramePr>
        <p:xfrm>
          <a:off x="2547360" y="3866400"/>
          <a:ext cx="3328200" cy="2855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3" name="Диаграмма 9"/>
          <p:cNvGraphicFramePr/>
          <p:nvPr/>
        </p:nvGraphicFramePr>
        <p:xfrm>
          <a:off x="6791400" y="3762720"/>
          <a:ext cx="3328200" cy="2855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4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FA03EEC-6E81-432D-B0DF-7C1EE0CEFF2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5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0" y="-159840"/>
            <a:ext cx="1219176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8000"/>
          </a:bodyPr>
          <a:p>
            <a:pPr algn="ctr">
              <a:lnSpc>
                <a:spcPct val="90000"/>
              </a:lnSpc>
            </a:pPr>
            <a:r>
              <a:rPr b="1" lang="ru-RU" sz="5400" spc="-1" strike="noStrike">
                <a:solidFill>
                  <a:srgbClr val="ffffff"/>
                </a:solidFill>
                <a:latin typeface="Calibri"/>
              </a:rPr>
              <a:t>ПРОДОВОЛЬСТВЕННАЯ БЕЗОПАСНОСТЬ</a:t>
            </a:r>
            <a:endParaRPr b="0" lang="ru-RU" sz="5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1083960" y="882720"/>
            <a:ext cx="3487680" cy="13417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Аграрным сектором республики  создаётся 7% внутреннего валового продукта.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27" name="CustomShape 3"/>
          <p:cNvSpPr/>
          <p:nvPr/>
        </p:nvSpPr>
        <p:spPr>
          <a:xfrm>
            <a:off x="1083960" y="2317320"/>
            <a:ext cx="3487680" cy="13417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Производство пищевых продуктов формирует еще 5% внутреннего валового продукта</a:t>
            </a:r>
            <a:endParaRPr b="0" lang="ru-RU" sz="1800" spc="-1" strike="noStrike">
              <a:latin typeface="Arial"/>
            </a:endParaRPr>
          </a:p>
        </p:txBody>
      </p:sp>
      <p:graphicFrame>
        <p:nvGraphicFramePr>
          <p:cNvPr id="128" name="Диаграмма 8"/>
          <p:cNvGraphicFramePr/>
          <p:nvPr/>
        </p:nvGraphicFramePr>
        <p:xfrm>
          <a:off x="5128200" y="824760"/>
          <a:ext cx="6068520" cy="2799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29" name="Диаграмма 9"/>
          <p:cNvGraphicFramePr/>
          <p:nvPr/>
        </p:nvGraphicFramePr>
        <p:xfrm>
          <a:off x="5128200" y="3544560"/>
          <a:ext cx="6266520" cy="312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0" name="Диаграмма 10"/>
          <p:cNvGraphicFramePr/>
          <p:nvPr/>
        </p:nvGraphicFramePr>
        <p:xfrm>
          <a:off x="-305280" y="3624480"/>
          <a:ext cx="6266520" cy="312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1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FA83C64-78AF-4C31-A644-03F08A294CB7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6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0" y="-159840"/>
            <a:ext cx="1219176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8000"/>
          </a:bodyPr>
          <a:p>
            <a:pPr algn="ctr">
              <a:lnSpc>
                <a:spcPct val="90000"/>
              </a:lnSpc>
            </a:pPr>
            <a:r>
              <a:rPr b="1" lang="ru-RU" sz="5400" spc="-1" strike="noStrike">
                <a:solidFill>
                  <a:srgbClr val="ffffff"/>
                </a:solidFill>
                <a:latin typeface="Calibri"/>
              </a:rPr>
              <a:t>ПРОДОВОЛЬСТВЕННАЯ БЕЗОПАСНОСТЬ</a:t>
            </a:r>
            <a:endParaRPr b="0" lang="ru-RU" sz="5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1083960" y="873360"/>
            <a:ext cx="3487680" cy="13417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Аграрным сектором Витебской области создаётся 13% валового регионального продукта.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1083960" y="2345400"/>
            <a:ext cx="3487680" cy="13417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Производство пищевых продуктов составляет 6% внутреннего валового продукта</a:t>
            </a:r>
            <a:endParaRPr b="0" lang="ru-RU" sz="1800" spc="-1" strike="noStrike">
              <a:latin typeface="Arial"/>
            </a:endParaRPr>
          </a:p>
        </p:txBody>
      </p:sp>
      <p:graphicFrame>
        <p:nvGraphicFramePr>
          <p:cNvPr id="135" name="Диаграмма 8"/>
          <p:cNvGraphicFramePr/>
          <p:nvPr/>
        </p:nvGraphicFramePr>
        <p:xfrm>
          <a:off x="5420520" y="873360"/>
          <a:ext cx="5936400" cy="267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36" name="Диаграмма 9"/>
          <p:cNvGraphicFramePr/>
          <p:nvPr/>
        </p:nvGraphicFramePr>
        <p:xfrm>
          <a:off x="5561640" y="3544560"/>
          <a:ext cx="5936400" cy="312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7" name="Диаграмма 6"/>
          <p:cNvGraphicFramePr/>
          <p:nvPr/>
        </p:nvGraphicFramePr>
        <p:xfrm>
          <a:off x="-305280" y="3624480"/>
          <a:ext cx="6266520" cy="312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8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9B4604E-5690-4A02-B20B-39F4D58526DA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7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0" y="-159840"/>
            <a:ext cx="1219176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8000"/>
          </a:bodyPr>
          <a:p>
            <a:pPr algn="ctr">
              <a:lnSpc>
                <a:spcPct val="90000"/>
              </a:lnSpc>
            </a:pPr>
            <a:r>
              <a:rPr b="1" lang="ru-RU" sz="5400" spc="-1" strike="noStrike">
                <a:solidFill>
                  <a:srgbClr val="ffffff"/>
                </a:solidFill>
                <a:latin typeface="Calibri"/>
              </a:rPr>
              <a:t>ПРОДОВОЛЬСТВЕННАЯ БЕЗОПАСНОСТЬ</a:t>
            </a:r>
            <a:endParaRPr b="0" lang="ru-RU" sz="54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40" name="Диаграмма 6"/>
          <p:cNvGraphicFramePr/>
          <p:nvPr/>
        </p:nvGraphicFramePr>
        <p:xfrm>
          <a:off x="527760" y="864000"/>
          <a:ext cx="5636880" cy="488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41" name="Диаграмма 7"/>
          <p:cNvGraphicFramePr/>
          <p:nvPr/>
        </p:nvGraphicFramePr>
        <p:xfrm>
          <a:off x="5916960" y="864000"/>
          <a:ext cx="5636880" cy="488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2" name="CustomShape 2"/>
          <p:cNvSpPr/>
          <p:nvPr/>
        </p:nvSpPr>
        <p:spPr>
          <a:xfrm>
            <a:off x="282960" y="5753160"/>
            <a:ext cx="5806440" cy="9961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В Республике Беларусь на сельских территориях проживает 22% населения, численность работников 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243 тысячи человек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3" name="CustomShape 3"/>
          <p:cNvSpPr/>
          <p:nvPr/>
        </p:nvSpPr>
        <p:spPr>
          <a:xfrm>
            <a:off x="6165000" y="5753160"/>
            <a:ext cx="5806440" cy="996120"/>
          </a:xfrm>
          <a:prstGeom prst="rect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В Витебской области на сельских территориях проживает 22% населения, численность работников 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34,6 тысячи человек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4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D770891-2417-4F1B-9D5C-FBA98BF9C61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8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Рисунок 5" descr=""/>
          <p:cNvPicPr/>
          <p:nvPr/>
        </p:nvPicPr>
        <p:blipFill>
          <a:blip r:embed="rId1"/>
          <a:stretch/>
        </p:blipFill>
        <p:spPr>
          <a:xfrm>
            <a:off x="1250280" y="769320"/>
            <a:ext cx="4324320" cy="28062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46" name="Рисунок 4" descr=""/>
          <p:cNvPicPr/>
          <p:nvPr/>
        </p:nvPicPr>
        <p:blipFill>
          <a:blip r:embed="rId2"/>
          <a:stretch/>
        </p:blipFill>
        <p:spPr>
          <a:xfrm>
            <a:off x="1057680" y="3749400"/>
            <a:ext cx="4516560" cy="29714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47" name="TextShape 1"/>
          <p:cNvSpPr txBox="1"/>
          <p:nvPr/>
        </p:nvSpPr>
        <p:spPr>
          <a:xfrm>
            <a:off x="0" y="-159840"/>
            <a:ext cx="1219176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Calibri"/>
              </a:rPr>
              <a:t>СОСТОЯНИЕ ПРОДОВОЛЬСТВЕННОЙ БЕЗОПАСНОСТИ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8" name="Рисунок 6" descr=""/>
          <p:cNvPicPr/>
          <p:nvPr/>
        </p:nvPicPr>
        <p:blipFill>
          <a:blip r:embed="rId3"/>
          <a:srcRect l="0" t="0" r="8131" b="10691"/>
          <a:stretch/>
        </p:blipFill>
        <p:spPr>
          <a:xfrm>
            <a:off x="6824880" y="678600"/>
            <a:ext cx="4469760" cy="28969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49" name="Рисунок 7" descr=""/>
          <p:cNvPicPr/>
          <p:nvPr/>
        </p:nvPicPr>
        <p:blipFill>
          <a:blip r:embed="rId4"/>
          <a:stretch/>
        </p:blipFill>
        <p:spPr>
          <a:xfrm>
            <a:off x="6868440" y="3749400"/>
            <a:ext cx="4426560" cy="29221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50" name="CustomShape 2"/>
          <p:cNvSpPr/>
          <p:nvPr/>
        </p:nvSpPr>
        <p:spPr>
          <a:xfrm>
            <a:off x="4159080" y="2602080"/>
            <a:ext cx="4081320" cy="2120760"/>
          </a:xfrm>
          <a:prstGeom prst="ellipse">
            <a:avLst/>
          </a:prstGeom>
          <a:solidFill>
            <a:schemeClr val="accent5">
              <a:alpha val="50000"/>
            </a:schemeClr>
          </a:solidFill>
          <a:ln w="0"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ffffff"/>
                </a:solidFill>
                <a:latin typeface="Calibri"/>
              </a:rPr>
              <a:t>1990-1994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51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1392957-9609-4A68-A981-5C46574760D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8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1033</TotalTime>
  <Application>LibreOffice/7.0.4.2$Linux_X86_64 LibreOffice_project/00$Build-2</Application>
  <AppVersion>15.0000</AppVersion>
  <Words>2165</Words>
  <Paragraphs>263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2021-06-25T08:48:03Z</dcterms:created>
  <dc:creator>user</dc:creator>
  <dc:description/>
  <dc:language>ru-RU</dc:language>
  <cp:lastModifiedBy>User</cp:lastModifiedBy>
  <dcterms:modified xsi:type="dcterms:W3CDTF">2022-10-17T07:03:42Z</dcterms:modified>
  <cp:revision>82</cp:revision>
  <dc:subject/>
  <dc:title>NAME OF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27</vt:i4>
  </property>
</Properties>
</file>